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48" r:id="rId1"/>
    <p:sldMasterId id="2147483651" r:id="rId2"/>
  </p:sldMasterIdLst>
  <p:notesMasterIdLst>
    <p:notesMasterId r:id="rId25"/>
  </p:notesMasterIdLst>
  <p:sldIdLst>
    <p:sldId id="256" r:id="rId3"/>
    <p:sldId id="259" r:id="rId4"/>
    <p:sldId id="258" r:id="rId5"/>
    <p:sldId id="436" r:id="rId6"/>
    <p:sldId id="437" r:id="rId7"/>
    <p:sldId id="422" r:id="rId8"/>
    <p:sldId id="414" r:id="rId9"/>
    <p:sldId id="415" r:id="rId10"/>
    <p:sldId id="416" r:id="rId11"/>
    <p:sldId id="423" r:id="rId12"/>
    <p:sldId id="433" r:id="rId13"/>
    <p:sldId id="435" r:id="rId14"/>
    <p:sldId id="443" r:id="rId15"/>
    <p:sldId id="445" r:id="rId16"/>
    <p:sldId id="441" r:id="rId17"/>
    <p:sldId id="424" r:id="rId18"/>
    <p:sldId id="447" r:id="rId19"/>
    <p:sldId id="425" r:id="rId20"/>
    <p:sldId id="429" r:id="rId21"/>
    <p:sldId id="448" r:id="rId22"/>
    <p:sldId id="442" r:id="rId23"/>
    <p:sldId id="280" r:id="rId24"/>
  </p:sldIdLst>
  <p:sldSz cx="12192000" cy="6858000"/>
  <p:notesSz cx="6858000" cy="9144000"/>
  <p:custDataLst>
    <p:tags r:id="rId2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58" userDrawn="1">
          <p15:clr>
            <a:srgbClr val="A4A3A4"/>
          </p15:clr>
        </p15:guide>
        <p15:guide id="2" pos="528" userDrawn="1">
          <p15:clr>
            <a:srgbClr val="A4A3A4"/>
          </p15:clr>
        </p15:guide>
        <p15:guide id="3" orient="horz" pos="912" userDrawn="1">
          <p15:clr>
            <a:srgbClr val="A4A3A4"/>
          </p15:clr>
        </p15:guide>
        <p15:guide id="4" orient="horz" pos="4058" userDrawn="1">
          <p15:clr>
            <a:srgbClr val="A4A3A4"/>
          </p15:clr>
        </p15:guide>
        <p15:guide id="5" orient="horz" pos="3746" userDrawn="1">
          <p15:clr>
            <a:srgbClr val="A4A3A4"/>
          </p15:clr>
        </p15:guide>
        <p15:guide id="6" pos="7150" userDrawn="1">
          <p15:clr>
            <a:srgbClr val="A4A3A4"/>
          </p15:clr>
        </p15:guide>
        <p15:guide id="7" orient="horz" userDrawn="1">
          <p15:clr>
            <a:srgbClr val="A4A3A4"/>
          </p15:clr>
        </p15:guide>
        <p15:guide id="8" orient="horz" pos="2228" userDrawn="1">
          <p15:clr>
            <a:srgbClr val="A4A3A4"/>
          </p15:clr>
        </p15:guide>
        <p15:guide id="9" pos="3833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s" initials="w" lastIdx="2" clrIdx="0"/>
  <p:cmAuthor id="2" name="n'h" initials="n" lastIdx="2" clrIdx="1"/>
  <p:cmAuthor id="3" name="jch H." initials="jH" lastIdx="6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2F0D9"/>
    <a:srgbClr val="70AD47"/>
    <a:srgbClr val="A8D08D"/>
    <a:srgbClr val="578DD5"/>
    <a:srgbClr val="EDDBF1"/>
    <a:srgbClr val="E9DDEF"/>
    <a:srgbClr val="578DD6"/>
    <a:srgbClr val="BBCCE6"/>
    <a:srgbClr val="589CD5"/>
    <a:srgbClr val="D2171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886"/>
    <p:restoredTop sz="93838" autoAdjust="0"/>
  </p:normalViewPr>
  <p:slideViewPr>
    <p:cSldViewPr snapToGrid="0" snapToObjects="1" showGuides="1">
      <p:cViewPr>
        <p:scale>
          <a:sx n="150" d="100"/>
          <a:sy n="150" d="100"/>
        </p:scale>
        <p:origin x="1728" y="960"/>
      </p:cViewPr>
      <p:guideLst>
        <p:guide orient="horz" pos="558"/>
        <p:guide pos="528"/>
        <p:guide orient="horz" pos="912"/>
        <p:guide orient="horz" pos="4058"/>
        <p:guide orient="horz" pos="3746"/>
        <p:guide pos="7150"/>
        <p:guide orient="horz"/>
        <p:guide orient="horz" pos="2228"/>
        <p:guide pos="3833"/>
      </p:guideLst>
    </p:cSldViewPr>
  </p:slideViewPr>
  <p:notesTextViewPr>
    <p:cViewPr>
      <p:scale>
        <a:sx n="150" d="100"/>
        <a:sy n="15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gs" Target="tags/tag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A8DF2C-48CD-2F47-94CA-CD8AC056331B}" type="datetimeFigureOut">
              <a:rPr kumimoji="1" lang="zh-CN" altLang="en-US" smtClean="0"/>
              <a:t>2024/5/27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4A7046-F370-CA44-A09C-93B5FDE0432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4A7046-F370-CA44-A09C-93B5FDE04322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58217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94A7046-F370-CA44-A09C-93B5FDE04322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791991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94A7046-F370-CA44-A09C-93B5FDE04322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341060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94A7046-F370-CA44-A09C-93B5FDE04322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71157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94A7046-F370-CA44-A09C-93B5FDE04322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194666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94A7046-F370-CA44-A09C-93B5FDE04322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035393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94A7046-F370-CA44-A09C-93B5FDE04322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428222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94A7046-F370-CA44-A09C-93B5FDE04322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3912812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4A7046-F370-CA44-A09C-93B5FDE04322}" type="slidenum">
              <a:rPr kumimoji="1" lang="zh-CN" altLang="en-US" smtClean="0"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120673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4A7046-F370-CA44-A09C-93B5FDE04322}" type="slidenum">
              <a:rPr kumimoji="1" lang="zh-CN" altLang="en-US" smtClean="0"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932552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4A7046-F370-CA44-A09C-93B5FDE04322}" type="slidenum">
              <a:rPr kumimoji="1" lang="zh-CN" altLang="en-US" smtClean="0"/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644933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94A7046-F370-CA44-A09C-93B5FDE04322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4A7046-F370-CA44-A09C-93B5FDE04322}" type="slidenum">
              <a:rPr kumimoji="1" lang="zh-CN" altLang="en-US" smtClean="0"/>
              <a:t>20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4193799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4A7046-F370-CA44-A09C-93B5FDE04322}" type="slidenum">
              <a:rPr kumimoji="1" lang="zh-CN" altLang="en-US" smtClean="0"/>
              <a:t>21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5986314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4A7046-F370-CA44-A09C-93B5FDE04322}" type="slidenum">
              <a:rPr kumimoji="1" lang="zh-CN" altLang="en-US" smtClean="0"/>
              <a:t>22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795606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94A7046-F370-CA44-A09C-93B5FDE04322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800" dirty="0">
              <a:solidFill>
                <a:srgbClr val="181717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4A7046-F370-CA44-A09C-93B5FDE04322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944969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sz="1200" kern="100" spc="75" dirty="0">
              <a:solidFill>
                <a:srgbClr val="000000"/>
              </a:solidFill>
              <a:effectLst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4A7046-F370-CA44-A09C-93B5FDE04322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053027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94A7046-F370-CA44-A09C-93B5FDE04322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396717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4A7046-F370-CA44-A09C-93B5FDE04322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198507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b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4A7046-F370-CA44-A09C-93B5FDE04322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930346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4A7046-F370-CA44-A09C-93B5FDE04322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514912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144410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流程图: 延期 1">
            <a:extLst>
              <a:ext uri="{FF2B5EF4-FFF2-40B4-BE49-F238E27FC236}">
                <a16:creationId xmlns:a16="http://schemas.microsoft.com/office/drawing/2014/main" id="{9F3CB3E8-662B-4EB7-A0D8-AED2F2700C17}"/>
              </a:ext>
            </a:extLst>
          </p:cNvPr>
          <p:cNvSpPr/>
          <p:nvPr userDrawn="1"/>
        </p:nvSpPr>
        <p:spPr>
          <a:xfrm flipH="1">
            <a:off x="11734822" y="5869550"/>
            <a:ext cx="457177" cy="524232"/>
          </a:xfrm>
          <a:prstGeom prst="flowChartDelay">
            <a:avLst/>
          </a:prstGeom>
          <a:solidFill>
            <a:srgbClr val="D2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6EC5EF4-4CC0-4A4A-854E-06FD9665FD22}"/>
              </a:ext>
            </a:extLst>
          </p:cNvPr>
          <p:cNvSpPr txBox="1"/>
          <p:nvPr userDrawn="1"/>
        </p:nvSpPr>
        <p:spPr>
          <a:xfrm>
            <a:off x="11734823" y="5917953"/>
            <a:ext cx="457177" cy="427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fld id="{26946D96-E2E8-4A5A-B4C1-893E1AD8D433}" type="slidenum">
              <a:rPr kumimoji="1" lang="zh-CN" altLang="en-US" sz="1800" smtClean="0">
                <a:solidFill>
                  <a:schemeClr val="bg1"/>
                </a:solidFill>
                <a:latin typeface="Source Han Sans SC Normal" panose="020B0400000000000000" pitchFamily="34" charset="-128"/>
                <a:ea typeface="Source Han Sans SC Normal" panose="020B0400000000000000" pitchFamily="34" charset="-128"/>
              </a:rPr>
              <a:t>‹#›</a:t>
            </a:fld>
            <a:endParaRPr kumimoji="1" lang="zh-CN" altLang="en-US" sz="1200" dirty="0">
              <a:solidFill>
                <a:schemeClr val="bg1"/>
              </a:solidFill>
              <a:latin typeface="Source Han Sans SC Normal" panose="020B0400000000000000" pitchFamily="34" charset="-128"/>
              <a:ea typeface="Source Han Sans SC Normal" panose="020B0400000000000000" pitchFamily="34" charset="-128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8479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49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88462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5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7.png"/><Relationship Id="rId10" Type="http://schemas.openxmlformats.org/officeDocument/2006/relationships/image" Target="../media/image28.png"/><Relationship Id="rId4" Type="http://schemas.openxmlformats.org/officeDocument/2006/relationships/image" Target="../media/image6.png"/><Relationship Id="rId9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6.png"/><Relationship Id="rId18" Type="http://schemas.openxmlformats.org/officeDocument/2006/relationships/image" Target="../media/image41.png"/><Relationship Id="rId26" Type="http://schemas.openxmlformats.org/officeDocument/2006/relationships/image" Target="../media/image49.png"/><Relationship Id="rId39" Type="http://schemas.openxmlformats.org/officeDocument/2006/relationships/image" Target="../media/image62.png"/><Relationship Id="rId21" Type="http://schemas.openxmlformats.org/officeDocument/2006/relationships/image" Target="../media/image44.png"/><Relationship Id="rId34" Type="http://schemas.openxmlformats.org/officeDocument/2006/relationships/image" Target="../media/image57.png"/><Relationship Id="rId42" Type="http://schemas.openxmlformats.org/officeDocument/2006/relationships/image" Target="../media/image65.png"/><Relationship Id="rId47" Type="http://schemas.openxmlformats.org/officeDocument/2006/relationships/image" Target="../media/image70.png"/><Relationship Id="rId50" Type="http://schemas.openxmlformats.org/officeDocument/2006/relationships/image" Target="../media/image73.png"/><Relationship Id="rId55" Type="http://schemas.openxmlformats.org/officeDocument/2006/relationships/image" Target="../media/image77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39.png"/><Relationship Id="rId29" Type="http://schemas.openxmlformats.org/officeDocument/2006/relationships/image" Target="../media/image52.png"/><Relationship Id="rId11" Type="http://schemas.openxmlformats.org/officeDocument/2006/relationships/image" Target="../media/image34.png"/><Relationship Id="rId24" Type="http://schemas.openxmlformats.org/officeDocument/2006/relationships/image" Target="../media/image47.png"/><Relationship Id="rId32" Type="http://schemas.openxmlformats.org/officeDocument/2006/relationships/image" Target="../media/image55.png"/><Relationship Id="rId37" Type="http://schemas.openxmlformats.org/officeDocument/2006/relationships/image" Target="../media/image60.png"/><Relationship Id="rId40" Type="http://schemas.openxmlformats.org/officeDocument/2006/relationships/image" Target="../media/image63.png"/><Relationship Id="rId45" Type="http://schemas.openxmlformats.org/officeDocument/2006/relationships/image" Target="../media/image68.png"/><Relationship Id="rId53" Type="http://schemas.openxmlformats.org/officeDocument/2006/relationships/image" Target="../media/image74.png"/><Relationship Id="rId5" Type="http://schemas.openxmlformats.org/officeDocument/2006/relationships/image" Target="../media/image7.png"/><Relationship Id="rId10" Type="http://schemas.openxmlformats.org/officeDocument/2006/relationships/image" Target="../media/image33.png"/><Relationship Id="rId19" Type="http://schemas.openxmlformats.org/officeDocument/2006/relationships/image" Target="../media/image42.png"/><Relationship Id="rId31" Type="http://schemas.openxmlformats.org/officeDocument/2006/relationships/image" Target="../media/image54.png"/><Relationship Id="rId44" Type="http://schemas.openxmlformats.org/officeDocument/2006/relationships/image" Target="../media/image67.png"/><Relationship Id="rId52" Type="http://schemas.openxmlformats.org/officeDocument/2006/relationships/image" Target="../media/image75.png"/><Relationship Id="rId4" Type="http://schemas.openxmlformats.org/officeDocument/2006/relationships/image" Target="../media/image6.png"/><Relationship Id="rId9" Type="http://schemas.openxmlformats.org/officeDocument/2006/relationships/image" Target="../media/image32.png"/><Relationship Id="rId14" Type="http://schemas.openxmlformats.org/officeDocument/2006/relationships/image" Target="../media/image37.png"/><Relationship Id="rId22" Type="http://schemas.openxmlformats.org/officeDocument/2006/relationships/image" Target="../media/image45.png"/><Relationship Id="rId27" Type="http://schemas.openxmlformats.org/officeDocument/2006/relationships/image" Target="../media/image50.png"/><Relationship Id="rId30" Type="http://schemas.openxmlformats.org/officeDocument/2006/relationships/image" Target="../media/image53.png"/><Relationship Id="rId35" Type="http://schemas.openxmlformats.org/officeDocument/2006/relationships/image" Target="../media/image58.png"/><Relationship Id="rId43" Type="http://schemas.openxmlformats.org/officeDocument/2006/relationships/image" Target="../media/image66.png"/><Relationship Id="rId48" Type="http://schemas.openxmlformats.org/officeDocument/2006/relationships/image" Target="../media/image71.png"/><Relationship Id="rId8" Type="http://schemas.openxmlformats.org/officeDocument/2006/relationships/image" Target="../media/image31.png"/><Relationship Id="rId3" Type="http://schemas.openxmlformats.org/officeDocument/2006/relationships/image" Target="../media/image5.png"/><Relationship Id="rId12" Type="http://schemas.openxmlformats.org/officeDocument/2006/relationships/image" Target="../media/image35.png"/><Relationship Id="rId17" Type="http://schemas.openxmlformats.org/officeDocument/2006/relationships/image" Target="../media/image40.png"/><Relationship Id="rId25" Type="http://schemas.openxmlformats.org/officeDocument/2006/relationships/image" Target="../media/image48.png"/><Relationship Id="rId33" Type="http://schemas.openxmlformats.org/officeDocument/2006/relationships/image" Target="../media/image56.png"/><Relationship Id="rId38" Type="http://schemas.openxmlformats.org/officeDocument/2006/relationships/image" Target="../media/image61.png"/><Relationship Id="rId46" Type="http://schemas.openxmlformats.org/officeDocument/2006/relationships/image" Target="../media/image69.png"/><Relationship Id="rId20" Type="http://schemas.openxmlformats.org/officeDocument/2006/relationships/image" Target="../media/image43.png"/><Relationship Id="rId41" Type="http://schemas.openxmlformats.org/officeDocument/2006/relationships/image" Target="../media/image64.png"/><Relationship Id="rId54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5" Type="http://schemas.openxmlformats.org/officeDocument/2006/relationships/image" Target="../media/image38.png"/><Relationship Id="rId23" Type="http://schemas.openxmlformats.org/officeDocument/2006/relationships/image" Target="../media/image46.png"/><Relationship Id="rId28" Type="http://schemas.openxmlformats.org/officeDocument/2006/relationships/image" Target="../media/image51.png"/><Relationship Id="rId36" Type="http://schemas.openxmlformats.org/officeDocument/2006/relationships/image" Target="../media/image59.png"/><Relationship Id="rId49" Type="http://schemas.openxmlformats.org/officeDocument/2006/relationships/image" Target="../media/image7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78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jpg"/><Relationship Id="rId3" Type="http://schemas.openxmlformats.org/officeDocument/2006/relationships/image" Target="../media/image5.png"/><Relationship Id="rId7" Type="http://schemas.openxmlformats.org/officeDocument/2006/relationships/image" Target="../media/image8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8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6.png"/><Relationship Id="rId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8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0.png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1.png"/><Relationship Id="rId4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gif"/><Relationship Id="rId3" Type="http://schemas.openxmlformats.org/officeDocument/2006/relationships/image" Target="../media/image5.png"/><Relationship Id="rId7" Type="http://schemas.openxmlformats.org/officeDocument/2006/relationships/image" Target="../media/image11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.bin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16.png"/><Relationship Id="rId12" Type="http://schemas.openxmlformats.org/officeDocument/2006/relationships/image" Target="../media/image12.gi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7.png"/><Relationship Id="rId11" Type="http://schemas.openxmlformats.org/officeDocument/2006/relationships/image" Target="../media/image13.png"/><Relationship Id="rId5" Type="http://schemas.openxmlformats.org/officeDocument/2006/relationships/image" Target="../media/image6.png"/><Relationship Id="rId10" Type="http://schemas.openxmlformats.org/officeDocument/2006/relationships/image" Target="../media/image10.jpeg"/><Relationship Id="rId4" Type="http://schemas.openxmlformats.org/officeDocument/2006/relationships/image" Target="../media/image5.png"/><Relationship Id="rId9" Type="http://schemas.openxmlformats.org/officeDocument/2006/relationships/image" Target="../media/image15.w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5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7.png"/><Relationship Id="rId10" Type="http://schemas.openxmlformats.org/officeDocument/2006/relationships/image" Target="../media/image21.png"/><Relationship Id="rId4" Type="http://schemas.openxmlformats.org/officeDocument/2006/relationships/image" Target="../media/image6.png"/><Relationship Id="rId9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0" y="79577"/>
            <a:ext cx="12192000" cy="3911656"/>
            <a:chOff x="0" y="79577"/>
            <a:chExt cx="12192000" cy="3911656"/>
          </a:xfrm>
        </p:grpSpPr>
        <p:pic>
          <p:nvPicPr>
            <p:cNvPr id="12" name="图片 11" descr="图片包含 游戏机, 物体, 钟表, 标志&#10;&#10;描述已自动生成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72686" y="79577"/>
              <a:ext cx="3046628" cy="615185"/>
            </a:xfrm>
            <a:prstGeom prst="rect">
              <a:avLst/>
            </a:prstGeom>
          </p:spPr>
        </p:pic>
        <p:cxnSp>
          <p:nvCxnSpPr>
            <p:cNvPr id="14" name="直线连接符 13"/>
            <p:cNvCxnSpPr/>
            <p:nvPr/>
          </p:nvCxnSpPr>
          <p:spPr>
            <a:xfrm>
              <a:off x="0" y="3991233"/>
              <a:ext cx="12192000" cy="0"/>
            </a:xfrm>
            <a:prstGeom prst="line">
              <a:avLst/>
            </a:prstGeom>
            <a:ln w="57150">
              <a:gradFill>
                <a:gsLst>
                  <a:gs pos="0">
                    <a:schemeClr val="accent1">
                      <a:lumMod val="0"/>
                      <a:lumOff val="100000"/>
                      <a:alpha val="0"/>
                    </a:schemeClr>
                  </a:gs>
                  <a:gs pos="100000">
                    <a:schemeClr val="accent1">
                      <a:lumMod val="0"/>
                      <a:lumOff val="100000"/>
                      <a:alpha val="0"/>
                    </a:schemeClr>
                  </a:gs>
                  <a:gs pos="51000">
                    <a:srgbClr val="C00000">
                      <a:alpha val="88000"/>
                    </a:srgb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组合 12"/>
          <p:cNvGrpSpPr/>
          <p:nvPr/>
        </p:nvGrpSpPr>
        <p:grpSpPr>
          <a:xfrm>
            <a:off x="4922137" y="5269602"/>
            <a:ext cx="3069467" cy="782947"/>
            <a:chOff x="4922137" y="5269602"/>
            <a:chExt cx="3069467" cy="782947"/>
          </a:xfrm>
        </p:grpSpPr>
        <p:sp>
          <p:nvSpPr>
            <p:cNvPr id="22" name="文本框 21"/>
            <p:cNvSpPr txBox="1"/>
            <p:nvPr/>
          </p:nvSpPr>
          <p:spPr>
            <a:xfrm>
              <a:off x="5421973" y="5683217"/>
              <a:ext cx="20697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CN" spc="300" dirty="0">
                  <a:latin typeface="Times New Roman" panose="02020603050405020304" pitchFamily="18" charset="0"/>
                  <a:ea typeface="微软雅黑" panose="020B0503020204020204" pitchFamily="34" charset="-122"/>
                  <a:cs typeface="Arial" panose="020B0604020202020204" pitchFamily="34" charset="0"/>
                </a:rPr>
                <a:t>2024</a:t>
              </a:r>
              <a:r>
                <a:rPr kumimoji="1" lang="zh-CN" altLang="en-US" spc="300" dirty="0">
                  <a:latin typeface="Times New Roman" panose="02020603050405020304" pitchFamily="18" charset="0"/>
                  <a:ea typeface="微软雅黑" panose="020B0503020204020204" pitchFamily="34" charset="-122"/>
                  <a:cs typeface="Arial" panose="020B0604020202020204" pitchFamily="34" charset="0"/>
                </a:rPr>
                <a:t>年</a:t>
              </a:r>
              <a:r>
                <a:rPr kumimoji="1" lang="en-US" altLang="zh-CN" spc="300" dirty="0">
                  <a:latin typeface="Times New Roman" panose="02020603050405020304" pitchFamily="18" charset="0"/>
                  <a:ea typeface="微软雅黑" panose="020B0503020204020204" pitchFamily="34" charset="-122"/>
                  <a:cs typeface="Arial" panose="020B0604020202020204" pitchFamily="34" charset="0"/>
                </a:rPr>
                <a:t>5</a:t>
              </a:r>
              <a:r>
                <a:rPr kumimoji="1" lang="zh-CN" altLang="en-US" spc="300" dirty="0">
                  <a:latin typeface="Times New Roman" panose="02020603050405020304" pitchFamily="18" charset="0"/>
                  <a:ea typeface="微软雅黑" panose="020B0503020204020204" pitchFamily="34" charset="-122"/>
                  <a:cs typeface="Arial" panose="020B0604020202020204" pitchFamily="34" charset="0"/>
                </a:rPr>
                <a:t>月</a:t>
              </a:r>
              <a:r>
                <a:rPr kumimoji="1" lang="en-US" altLang="zh-CN" spc="300" dirty="0">
                  <a:latin typeface="Times New Roman" panose="02020603050405020304" pitchFamily="18" charset="0"/>
                  <a:ea typeface="微软雅黑" panose="020B0503020204020204" pitchFamily="34" charset="-122"/>
                  <a:cs typeface="Arial" panose="020B0604020202020204" pitchFamily="34" charset="0"/>
                </a:rPr>
                <a:t>27</a:t>
              </a:r>
              <a:r>
                <a:rPr kumimoji="1" lang="zh-CN" altLang="en-US" spc="300" dirty="0">
                  <a:latin typeface="Times New Roman" panose="02020603050405020304" pitchFamily="18" charset="0"/>
                  <a:ea typeface="微软雅黑" panose="020B0503020204020204" pitchFamily="34" charset="-122"/>
                  <a:cs typeface="Arial" panose="020B0604020202020204" pitchFamily="34" charset="0"/>
                </a:rPr>
                <a:t>日</a:t>
              </a: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4922137" y="5269602"/>
              <a:ext cx="3069467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2000" spc="900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汇报人：傅连浩</a:t>
              </a:r>
              <a:endParaRPr kumimoji="1" lang="en-US" altLang="zh-CN" sz="2000" spc="9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  <a:p>
              <a:pPr algn="ctr"/>
              <a:endParaRPr kumimoji="1" lang="en-US" altLang="zh-CN" spc="9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sp>
        <p:nvSpPr>
          <p:cNvPr id="6" name="文本框 5">
            <a:extLst>
              <a:ext uri="{FF2B5EF4-FFF2-40B4-BE49-F238E27FC236}">
                <a16:creationId xmlns:a16="http://schemas.microsoft.com/office/drawing/2014/main" id="{30094C4A-BF17-190B-8A3B-BA31CAB8DB0A}"/>
              </a:ext>
            </a:extLst>
          </p:cNvPr>
          <p:cNvSpPr txBox="1"/>
          <p:nvPr/>
        </p:nvSpPr>
        <p:spPr>
          <a:xfrm>
            <a:off x="2118452" y="1856052"/>
            <a:ext cx="795509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zh-CN" altLang="en-US" sz="4000" b="1" spc="300" dirty="0">
                <a:ln w="9525">
                  <a:noFill/>
                </a:ln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分布式训练分布式执行的共享算力网络任务卸载策略</a:t>
            </a:r>
            <a:endParaRPr kumimoji="1" lang="en-US" altLang="zh-CN" sz="4000" b="1" spc="300" dirty="0">
              <a:ln w="9525">
                <a:noFill/>
              </a:ln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lin ang="5400000" scaled="1"/>
              </a:gra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3">
            <a:alphaModFix amt="3000"/>
          </a:blip>
          <a:srcRect l="31594" r="24278" b="51573"/>
          <a:stretch>
            <a:fillRect/>
          </a:stretch>
        </p:blipFill>
        <p:spPr>
          <a:xfrm>
            <a:off x="0" y="830209"/>
            <a:ext cx="6230698" cy="6027791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569328" y="0"/>
            <a:ext cx="11622672" cy="6858000"/>
            <a:chOff x="569328" y="0"/>
            <a:chExt cx="11622672" cy="6858000"/>
          </a:xfrm>
        </p:grpSpPr>
        <p:sp>
          <p:nvSpPr>
            <p:cNvPr id="15" name="圆角矩形 14"/>
            <p:cNvSpPr/>
            <p:nvPr/>
          </p:nvSpPr>
          <p:spPr>
            <a:xfrm>
              <a:off x="569328" y="399595"/>
              <a:ext cx="270460" cy="108405"/>
            </a:xfrm>
            <a:prstGeom prst="roundRect">
              <a:avLst>
                <a:gd name="adj" fmla="val 50000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endParaRPr>
            </a:p>
          </p:txBody>
        </p:sp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58100" y="0"/>
              <a:ext cx="4533900" cy="6858000"/>
            </a:xfrm>
            <a:prstGeom prst="rect">
              <a:avLst/>
            </a:prstGeom>
          </p:spPr>
        </p:pic>
        <p:grpSp>
          <p:nvGrpSpPr>
            <p:cNvPr id="32" name="组合 31"/>
            <p:cNvGrpSpPr/>
            <p:nvPr/>
          </p:nvGrpSpPr>
          <p:grpSpPr>
            <a:xfrm>
              <a:off x="6840499" y="0"/>
              <a:ext cx="1709136" cy="6858000"/>
              <a:chOff x="6840499" y="0"/>
              <a:chExt cx="1709136" cy="6858000"/>
            </a:xfrm>
          </p:grpSpPr>
          <p:sp>
            <p:nvSpPr>
              <p:cNvPr id="28" name="平行四边形 27"/>
              <p:cNvSpPr/>
              <p:nvPr/>
            </p:nvSpPr>
            <p:spPr>
              <a:xfrm>
                <a:off x="7045271" y="0"/>
                <a:ext cx="1318220" cy="6858000"/>
              </a:xfrm>
              <a:prstGeom prst="parallelogram">
                <a:avLst>
                  <a:gd name="adj" fmla="val 43266"/>
                </a:avLst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等线" panose="02010600030101010101" pitchFamily="2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30" name="平行四边形 29"/>
              <p:cNvSpPr/>
              <p:nvPr/>
            </p:nvSpPr>
            <p:spPr>
              <a:xfrm>
                <a:off x="6840499" y="0"/>
                <a:ext cx="1318220" cy="6858000"/>
              </a:xfrm>
              <a:prstGeom prst="parallelogram">
                <a:avLst>
                  <a:gd name="adj" fmla="val 43266"/>
                </a:avLst>
              </a:prstGeom>
              <a:solidFill>
                <a:srgbClr val="C00000">
                  <a:alpha val="42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等线" panose="02010600030101010101" pitchFamily="2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31" name="平行四边形 30"/>
              <p:cNvSpPr/>
              <p:nvPr/>
            </p:nvSpPr>
            <p:spPr>
              <a:xfrm>
                <a:off x="7231415" y="0"/>
                <a:ext cx="1318220" cy="6858000"/>
              </a:xfrm>
              <a:prstGeom prst="parallelogram">
                <a:avLst>
                  <a:gd name="adj" fmla="val 43266"/>
                </a:avLst>
              </a:prstGeom>
              <a:solidFill>
                <a:srgbClr val="C00000">
                  <a:alpha val="42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等线" panose="02010600030101010101" pitchFamily="2" charset="-122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21" name="组合 20"/>
          <p:cNvGrpSpPr/>
          <p:nvPr/>
        </p:nvGrpSpPr>
        <p:grpSpPr>
          <a:xfrm>
            <a:off x="1245705" y="2399251"/>
            <a:ext cx="3685624" cy="3416320"/>
            <a:chOff x="1654599" y="2374005"/>
            <a:chExt cx="3685624" cy="3416320"/>
          </a:xfrm>
        </p:grpSpPr>
        <p:sp>
          <p:nvSpPr>
            <p:cNvPr id="22" name="文本框 21"/>
            <p:cNvSpPr txBox="1"/>
            <p:nvPr/>
          </p:nvSpPr>
          <p:spPr>
            <a:xfrm>
              <a:off x="1654599" y="2374005"/>
              <a:ext cx="247381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4800" b="1" i="0" u="none" strike="noStrike" kern="1200" cap="none" spc="300" normalizeH="0" baseline="0" noProof="0">
                  <a:ln>
                    <a:noFill/>
                  </a:ln>
                  <a:gradFill>
                    <a:gsLst>
                      <a:gs pos="0">
                        <a:prstClr val="black">
                          <a:lumMod val="95000"/>
                          <a:lumOff val="5000"/>
                        </a:prstClr>
                      </a:gs>
                      <a:gs pos="100000">
                        <a:prstClr val="black">
                          <a:lumMod val="50000"/>
                          <a:lumOff val="50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PART 3</a:t>
              </a:r>
              <a:endParaRPr kumimoji="1" lang="zh-CN" altLang="en-US" sz="4800" b="1" i="0" u="none" strike="noStrike" kern="1200" cap="none" spc="300" normalizeH="0" baseline="0" noProof="0" dirty="0">
                <a:ln>
                  <a:noFill/>
                </a:ln>
                <a:gradFill>
                  <a:gsLst>
                    <a:gs pos="0">
                      <a:prstClr val="black">
                        <a:lumMod val="95000"/>
                        <a:lumOff val="5000"/>
                      </a:prstClr>
                    </a:gs>
                    <a:gs pos="100000">
                      <a:prstClr val="black">
                        <a:lumMod val="50000"/>
                        <a:lumOff val="50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1654599" y="3205002"/>
              <a:ext cx="3685624" cy="25853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3600" b="1" spc="300" dirty="0">
                  <a:gradFill>
                    <a:gsLst>
                      <a:gs pos="0">
                        <a:srgbClr val="C00000"/>
                      </a:gs>
                      <a:gs pos="100000">
                        <a:srgbClr val="F87768"/>
                      </a:gs>
                    </a:gsLst>
                    <a:lin ang="5400000" scaled="0"/>
                  </a:gra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分布式训练</a:t>
              </a:r>
              <a:endParaRPr kumimoji="1" lang="en-US" altLang="zh-CN" sz="3600" b="1" spc="300" dirty="0">
                <a:gradFill>
                  <a:gsLst>
                    <a:gs pos="0">
                      <a:srgbClr val="C00000"/>
                    </a:gs>
                    <a:gs pos="100000">
                      <a:srgbClr val="F87768"/>
                    </a:gs>
                  </a:gsLst>
                  <a:lin ang="5400000" scaled="0"/>
                </a:gra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  <a:p>
              <a:r>
                <a:rPr kumimoji="1" lang="zh-CN" altLang="en-US" sz="3600" b="1" spc="300" dirty="0">
                  <a:gradFill>
                    <a:gsLst>
                      <a:gs pos="0">
                        <a:srgbClr val="C00000"/>
                      </a:gs>
                      <a:gs pos="100000">
                        <a:srgbClr val="F87768"/>
                      </a:gs>
                    </a:gsLst>
                    <a:lin ang="5400000" scaled="0"/>
                  </a:gra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分布式执行方案</a:t>
              </a:r>
              <a:endParaRPr kumimoji="1" lang="zh-CN" altLang="en-US" sz="3600" b="1" i="0" u="none" strike="noStrike" kern="1200" cap="none" spc="300" normalizeH="0" baseline="0" noProof="0" dirty="0">
                <a:ln>
                  <a:noFill/>
                </a:ln>
                <a:gradFill>
                  <a:gsLst>
                    <a:gs pos="0">
                      <a:srgbClr val="C00000"/>
                    </a:gs>
                    <a:gs pos="100000">
                      <a:srgbClr val="F87768"/>
                    </a:gs>
                  </a:gsLst>
                  <a:lin ang="5400000" scaled="0"/>
                </a:gra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3600" b="1" i="0" u="none" strike="noStrike" kern="1200" cap="none" spc="300" normalizeH="0" baseline="0" noProof="0" dirty="0">
                <a:ln>
                  <a:noFill/>
                </a:ln>
                <a:gradFill>
                  <a:gsLst>
                    <a:gs pos="0">
                      <a:srgbClr val="C00000"/>
                    </a:gs>
                    <a:gs pos="100000">
                      <a:srgbClr val="F87768"/>
                    </a:gs>
                  </a:gsLst>
                  <a:lin ang="5400000" scaled="0"/>
                </a:gra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5400" b="1" i="0" u="none" strike="noStrike" kern="1200" cap="none" spc="300" normalizeH="0" baseline="0" noProof="0" dirty="0">
                <a:ln>
                  <a:noFill/>
                </a:ln>
                <a:gradFill>
                  <a:gsLst>
                    <a:gs pos="0">
                      <a:srgbClr val="C00000"/>
                    </a:gs>
                    <a:gs pos="100000">
                      <a:srgbClr val="F87768"/>
                    </a:gs>
                  </a:gsLst>
                  <a:lin ang="5400000" scaled="0"/>
                </a:gra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sp>
        <p:nvSpPr>
          <p:cNvPr id="14" name="流程图: 延期 13"/>
          <p:cNvSpPr/>
          <p:nvPr/>
        </p:nvSpPr>
        <p:spPr>
          <a:xfrm flipH="1">
            <a:off x="11680944" y="6032324"/>
            <a:ext cx="511054" cy="404665"/>
          </a:xfrm>
          <a:prstGeom prst="flowChartDelay">
            <a:avLst/>
          </a:prstGeom>
          <a:gradFill flip="none" rotWithShape="1">
            <a:gsLst>
              <a:gs pos="0">
                <a:srgbClr val="D21D1C">
                  <a:shade val="30000"/>
                  <a:satMod val="115000"/>
                </a:srgbClr>
              </a:gs>
              <a:gs pos="36000">
                <a:srgbClr val="D21D1C">
                  <a:shade val="67500"/>
                  <a:satMod val="115000"/>
                </a:srgbClr>
              </a:gs>
              <a:gs pos="100000">
                <a:srgbClr val="D21D1C">
                  <a:shade val="100000"/>
                  <a:satMod val="115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>
                <a:solidFill>
                  <a:prstClr val="white"/>
                </a:solidFill>
                <a:latin typeface="等线"/>
                <a:ea typeface="等线" panose="02010600030101010101" pitchFamily="2" charset="-122"/>
              </a:rPr>
              <a:t>10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101767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0" y="-1"/>
            <a:ext cx="12192000" cy="6858002"/>
            <a:chOff x="0" y="-1"/>
            <a:chExt cx="12192000" cy="6858002"/>
          </a:xfrm>
        </p:grpSpPr>
        <p:sp>
          <p:nvSpPr>
            <p:cNvPr id="22" name="矩形 21"/>
            <p:cNvSpPr/>
            <p:nvPr/>
          </p:nvSpPr>
          <p:spPr>
            <a:xfrm>
              <a:off x="0" y="-1"/>
              <a:ext cx="12192000" cy="706266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lumMod val="94000"/>
                    <a:lumOff val="6000"/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0" y="708047"/>
              <a:ext cx="12192000" cy="132378"/>
            </a:xfrm>
            <a:prstGeom prst="rect">
              <a:avLst/>
            </a:prstGeom>
            <a:gradFill>
              <a:gsLst>
                <a:gs pos="0">
                  <a:srgbClr val="C00000">
                    <a:alpha val="32000"/>
                  </a:srgbClr>
                </a:gs>
                <a:gs pos="100000">
                  <a:srgbClr val="C00000">
                    <a:lumMod val="94000"/>
                    <a:lumOff val="6000"/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0" y="6453336"/>
              <a:ext cx="12192000" cy="404665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lumMod val="94000"/>
                    <a:lumOff val="6000"/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133400" y="140547"/>
            <a:ext cx="11901234" cy="6795389"/>
            <a:chOff x="133400" y="140547"/>
            <a:chExt cx="11901234" cy="6795389"/>
          </a:xfrm>
        </p:grpSpPr>
        <p:pic>
          <p:nvPicPr>
            <p:cNvPr id="29" name="图片 28"/>
            <p:cNvPicPr>
              <a:picLocks noChangeAspect="1"/>
            </p:cNvPicPr>
            <p:nvPr/>
          </p:nvPicPr>
          <p:blipFill>
            <a:blip r:embed="rId3" cstate="screen">
              <a:alphaModFix amt="70000"/>
            </a:blip>
            <a:stretch>
              <a:fillRect/>
            </a:stretch>
          </p:blipFill>
          <p:spPr>
            <a:xfrm>
              <a:off x="9840416" y="140547"/>
              <a:ext cx="2031325" cy="403124"/>
            </a:xfrm>
            <a:prstGeom prst="rect">
              <a:avLst/>
            </a:prstGeom>
          </p:spPr>
        </p:pic>
        <p:pic>
          <p:nvPicPr>
            <p:cNvPr id="30" name="图片 29"/>
            <p:cNvPicPr>
              <a:picLocks noChangeAspect="1"/>
            </p:cNvPicPr>
            <p:nvPr/>
          </p:nvPicPr>
          <p:blipFill>
            <a:blip r:embed="rId4" cstate="screen">
              <a:alphaModFix amt="50000"/>
            </a:blip>
            <a:stretch>
              <a:fillRect/>
            </a:stretch>
          </p:blipFill>
          <p:spPr>
            <a:xfrm>
              <a:off x="8996245" y="6572902"/>
              <a:ext cx="3038389" cy="185483"/>
            </a:xfrm>
            <a:prstGeom prst="rect">
              <a:avLst/>
            </a:prstGeom>
          </p:spPr>
        </p:pic>
        <p:pic>
          <p:nvPicPr>
            <p:cNvPr id="31" name="图片 30" descr="图片包含 游戏机, 画, 钟表&#10;&#10;描述已自动生成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3400" y="6453336"/>
              <a:ext cx="2362200" cy="482600"/>
            </a:xfrm>
            <a:prstGeom prst="rect">
              <a:avLst/>
            </a:prstGeom>
          </p:spPr>
        </p:pic>
      </p:grpSp>
      <p:sp>
        <p:nvSpPr>
          <p:cNvPr id="26" name="文本框 25"/>
          <p:cNvSpPr txBox="1"/>
          <p:nvPr/>
        </p:nvSpPr>
        <p:spPr>
          <a:xfrm>
            <a:off x="175107" y="116852"/>
            <a:ext cx="6848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2.</a:t>
            </a:r>
            <a:r>
              <a:rPr kumimoji="1" lang="en-US" altLang="zh-CN" sz="2800" b="1" dirty="0">
                <a:solidFill>
                  <a:prstClr val="white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1</a:t>
            </a:r>
            <a:endParaRPr kumimoji="1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27" name="直线连接符 26"/>
          <p:cNvCxnSpPr/>
          <p:nvPr/>
        </p:nvCxnSpPr>
        <p:spPr>
          <a:xfrm>
            <a:off x="839416" y="124472"/>
            <a:ext cx="0" cy="4188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/>
        </p:nvSpPr>
        <p:spPr>
          <a:xfrm>
            <a:off x="1008331" y="124472"/>
            <a:ext cx="20248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800" b="1" spc="300" dirty="0">
                <a:solidFill>
                  <a:prstClr val="white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MDP </a:t>
            </a:r>
            <a:r>
              <a:rPr kumimoji="1" lang="zh-CN" altLang="en-US" sz="2800" b="1" spc="300" dirty="0">
                <a:solidFill>
                  <a:prstClr val="white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建模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465C66-2EEA-7A73-A7C9-CF0229438259}"/>
              </a:ext>
            </a:extLst>
          </p:cNvPr>
          <p:cNvSpPr txBox="1"/>
          <p:nvPr/>
        </p:nvSpPr>
        <p:spPr>
          <a:xfrm>
            <a:off x="694895" y="3466120"/>
            <a:ext cx="2501830" cy="4612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marR="0" lvl="0" indent="-17145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1" lang="zh-CN" altLang="en-US" sz="2000" b="1" dirty="0">
                <a:solidFill>
                  <a:srgbClr val="4472C4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观测空间</a:t>
            </a:r>
            <a:r>
              <a:rPr kumimoji="1" lang="en-US" altLang="zh-CN" sz="2000" b="1" dirty="0">
                <a:solidFill>
                  <a:srgbClr val="4472C4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: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F17F9B8-EFBE-47D0-E72B-CDD875411ED1}"/>
              </a:ext>
            </a:extLst>
          </p:cNvPr>
          <p:cNvSpPr txBox="1"/>
          <p:nvPr/>
        </p:nvSpPr>
        <p:spPr>
          <a:xfrm>
            <a:off x="545758" y="4107245"/>
            <a:ext cx="2818058" cy="4612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ctr">
              <a:lnSpc>
                <a:spcPct val="130000"/>
              </a:lnSpc>
              <a:buFont typeface="Wingdings" panose="05000000000000000000" pitchFamily="2" charset="2"/>
              <a:buChar char="Ø"/>
              <a:defRPr/>
            </a:pPr>
            <a:r>
              <a:rPr kumimoji="1" lang="zh-CN" altLang="en-US" sz="2000" b="1" dirty="0">
                <a:solidFill>
                  <a:srgbClr val="4472C4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动作空间</a:t>
            </a:r>
            <a:r>
              <a:rPr kumimoji="1" lang="en-US" altLang="zh-CN" sz="2000" b="1" dirty="0">
                <a:solidFill>
                  <a:srgbClr val="4472C4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: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73A37142-BED1-4EA5-0D2F-2E617B3949E1}"/>
              </a:ext>
            </a:extLst>
          </p:cNvPr>
          <p:cNvSpPr txBox="1"/>
          <p:nvPr/>
        </p:nvSpPr>
        <p:spPr>
          <a:xfrm>
            <a:off x="759581" y="5188281"/>
            <a:ext cx="2372458" cy="453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ctr">
              <a:lnSpc>
                <a:spcPct val="130000"/>
              </a:lnSpc>
              <a:buFont typeface="Wingdings" panose="05000000000000000000" pitchFamily="2" charset="2"/>
              <a:buChar char="Ø"/>
              <a:defRPr/>
            </a:pPr>
            <a:r>
              <a:rPr kumimoji="1" lang="zh-CN" altLang="en-US" sz="2000" b="1" dirty="0">
                <a:solidFill>
                  <a:srgbClr val="4472C4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奖励函数</a:t>
            </a:r>
            <a:r>
              <a:rPr kumimoji="1" lang="en-US" altLang="zh-CN" sz="2000" b="1" dirty="0">
                <a:solidFill>
                  <a:srgbClr val="4472C4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C38CF6D5-FE3C-4218-9A66-E549D5D0D323}"/>
                  </a:ext>
                </a:extLst>
              </p:cNvPr>
              <p:cNvSpPr txBox="1"/>
              <p:nvPr/>
            </p:nvSpPr>
            <p:spPr>
              <a:xfrm>
                <a:off x="2979627" y="3482474"/>
                <a:ext cx="3023584" cy="52014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  <a:ea typeface="Source Han Sans SC Normal" panose="020B0400000000000000" pitchFamily="34" charset="-128"/>
                            </a:rPr>
                          </m:ctrlPr>
                        </m:sSubSup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Source Han Sans SC Normal" panose="020B0400000000000000" pitchFamily="34" charset="-128"/>
                            </a:rPr>
                            <m:t>𝑂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Source Han Sans SC Normal" panose="020B0400000000000000" pitchFamily="34" charset="-128"/>
                            </a:rPr>
                            <m:t>𝑖</m:t>
                          </m:r>
                        </m:sub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Source Han Sans SC Normal" panose="020B0400000000000000" pitchFamily="34" charset="-128"/>
                            </a:rPr>
                            <m:t>𝑡</m:t>
                          </m:r>
                        </m:sup>
                      </m:sSubSup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Source Han Sans SC Normal" panose="020B0400000000000000" pitchFamily="34" charset="-128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  <a:ea typeface="Source Han Sans SC Normal" panose="020B0400000000000000" pitchFamily="34" charset="-128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Source Han Sans SC Normal" panose="020B0400000000000000" pitchFamily="34" charset="-128"/>
                                </a:rPr>
                              </m:ctrlPr>
                            </m:sSubSup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Source Han Sans SC Normal" panose="020B0400000000000000" pitchFamily="34" charset="-128"/>
                                </a:rPr>
                                <m:t>𝑧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Source Han Sans SC Normal" panose="020B0400000000000000" pitchFamily="34" charset="-128"/>
                                </a:rPr>
                                <m:t>𝑖</m:t>
                              </m:r>
                            </m:sub>
                            <m:sup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Source Han Sans SC Normal" panose="020B0400000000000000" pitchFamily="34" charset="-128"/>
                                </a:rPr>
                                <m:t>𝑡</m:t>
                              </m:r>
                            </m:sup>
                          </m:sSub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Source Han Sans SC Normal" panose="020B0400000000000000" pitchFamily="34" charset="-128"/>
                            </a:rPr>
                            <m:t>,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Source Han Sans SC Normal" panose="020B0400000000000000" pitchFamily="34" charset="-128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  <a:ea typeface="Source Han Sans SC Normal" panose="020B0400000000000000" pitchFamily="34" charset="-128"/>
                                    </a:rPr>
                                  </m:ctrlPr>
                                </m:sSubSupPr>
                                <m:e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  <a:ea typeface="Source Han Sans SC Normal" panose="020B0400000000000000" pitchFamily="34" charset="-128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  <a:ea typeface="Source Han Sans SC Normal" panose="020B0400000000000000" pitchFamily="34" charset="-128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  <a:ea typeface="Source Han Sans SC Normal" panose="020B0400000000000000" pitchFamily="34" charset="-128"/>
                                    </a:rPr>
                                    <m:t>𝑡</m:t>
                                  </m:r>
                                </m:sup>
                              </m:sSubSup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Source Han Sans SC Normal" panose="020B0400000000000000" pitchFamily="34" charset="-128"/>
                                </a:rPr>
                                <m:t>,</m:t>
                              </m:r>
                              <m:sSubSup>
                                <m:sSubSupPr>
                                  <m:ctrlP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  <a:ea typeface="Source Han Sans SC Normal" panose="020B0400000000000000" pitchFamily="34" charset="-128"/>
                                    </a:rPr>
                                  </m:ctrlPr>
                                </m:sSubSupPr>
                                <m:e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  <a:ea typeface="Source Han Sans SC Normal" panose="020B0400000000000000" pitchFamily="34" charset="-128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  <a:ea typeface="Source Han Sans SC Normal" panose="020B0400000000000000" pitchFamily="34" charset="-128"/>
                                    </a:rPr>
                                    <m:t>𝑖𝑗</m:t>
                                  </m:r>
                                </m:sub>
                                <m:sup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  <a:ea typeface="Source Han Sans SC Normal" panose="020B0400000000000000" pitchFamily="34" charset="-128"/>
                                    </a:rPr>
                                    <m:t>𝑡</m:t>
                                  </m:r>
                                </m:sup>
                              </m:sSubSup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Source Han Sans SC Normal" panose="020B0400000000000000" pitchFamily="34" charset="-128"/>
                                </a:rPr>
                                <m:t>|∀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Source Han Sans SC Normal" panose="020B0400000000000000" pitchFamily="34" charset="-128"/>
                                </a:rPr>
                                <m:t>𝑗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Source Han Sans SC Normal" panose="020B0400000000000000" pitchFamily="34" charset="-128"/>
                                </a:rPr>
                                <m:t>∈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Source Han Sans SC Normal" panose="020B0400000000000000" pitchFamily="34" charset="-128"/>
                                </a:rPr>
                                <m:t>𝑁</m:t>
                              </m:r>
                              <m:d>
                                <m:dPr>
                                  <m:ctrlP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  <a:ea typeface="Source Han Sans SC Normal" panose="020B0400000000000000" pitchFamily="34" charset="-128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  <a:ea typeface="Source Han Sans SC Normal" panose="020B0400000000000000" pitchFamily="34" charset="-128"/>
                                    </a:rPr>
                                    <m:t>𝑖</m:t>
                                  </m:r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kumimoji="1" lang="zh-CN" altLang="en-US" dirty="0">
                  <a:latin typeface="Source Han Sans SC Normal" panose="020B0400000000000000" pitchFamily="34" charset="-128"/>
                  <a:ea typeface="Source Han Sans SC Normal" panose="020B0400000000000000" pitchFamily="34" charset="-128"/>
                </a:endParaRPr>
              </a:p>
            </p:txBody>
          </p:sp>
        </mc:Choice>
        <mc:Fallback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C38CF6D5-FE3C-4218-9A66-E549D5D0D3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9627" y="3482474"/>
                <a:ext cx="3023584" cy="52014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7A50A5DD-47B8-4C3C-AB54-A05344610DF2}"/>
                  </a:ext>
                </a:extLst>
              </p:cNvPr>
              <p:cNvSpPr txBox="1"/>
              <p:nvPr/>
            </p:nvSpPr>
            <p:spPr>
              <a:xfrm>
                <a:off x="3026306" y="4103947"/>
                <a:ext cx="2579681" cy="52014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  <a:ea typeface="Source Han Sans SC Normal" panose="020B0400000000000000" pitchFamily="34" charset="-128"/>
                            </a:rPr>
                          </m:ctrlPr>
                        </m:sSubSup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Source Han Sans SC Normal" panose="020B0400000000000000" pitchFamily="34" charset="-128"/>
                            </a:rPr>
                            <m:t>𝐴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Source Han Sans SC Normal" panose="020B0400000000000000" pitchFamily="34" charset="-128"/>
                            </a:rPr>
                            <m:t>𝑖</m:t>
                          </m:r>
                        </m:sub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Source Han Sans SC Normal" panose="020B0400000000000000" pitchFamily="34" charset="-128"/>
                            </a:rPr>
                            <m:t>𝑡</m:t>
                          </m:r>
                        </m:sup>
                      </m:sSubSup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Source Han Sans SC Normal" panose="020B0400000000000000" pitchFamily="34" charset="-128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  <a:ea typeface="Source Han Sans SC Normal" panose="020B0400000000000000" pitchFamily="34" charset="-128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Source Han Sans SC Normal" panose="020B0400000000000000" pitchFamily="34" charset="-128"/>
                                </a:rPr>
                              </m:ctrlPr>
                            </m:sSubSup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Source Han Sans SC Normal" panose="020B0400000000000000" pitchFamily="34" charset="-128"/>
                                </a:rPr>
                                <m:t>{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Source Han Sans SC Normal" panose="020B0400000000000000" pitchFamily="34" charset="-128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Source Han Sans SC Normal" panose="020B0400000000000000" pitchFamily="34" charset="-128"/>
                                </a:rPr>
                                <m:t>𝑖𝑗</m:t>
                              </m:r>
                            </m:sub>
                            <m:sup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Source Han Sans SC Normal" panose="020B0400000000000000" pitchFamily="34" charset="-128"/>
                                </a:rPr>
                                <m:t>𝑡</m:t>
                              </m:r>
                            </m:sup>
                          </m:sSub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Source Han Sans SC Normal" panose="020B0400000000000000" pitchFamily="34" charset="-128"/>
                            </a:rPr>
                            <m:t> | ∀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Source Han Sans SC Normal" panose="020B0400000000000000" pitchFamily="34" charset="-128"/>
                            </a:rPr>
                            <m:t>𝑗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Source Han Sans SC Normal" panose="020B0400000000000000" pitchFamily="34" charset="-128"/>
                            </a:rPr>
                            <m:t>∈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Source Han Sans SC Normal" panose="020B0400000000000000" pitchFamily="34" charset="-128"/>
                            </a:rPr>
                            <m:t>𝑁</m:t>
                          </m:r>
                          <m:d>
                            <m:d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Source Han Sans SC Normal" panose="020B0400000000000000" pitchFamily="34" charset="-128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Source Han Sans SC Normal" panose="020B0400000000000000" pitchFamily="34" charset="-128"/>
                                </a:rPr>
                                <m:t>𝑖</m:t>
                              </m:r>
                            </m:e>
                          </m:d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Source Han Sans SC Normal" panose="020B0400000000000000" pitchFamily="34" charset="-128"/>
                            </a:rPr>
                            <m:t>}</m:t>
                          </m:r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Source Han Sans SC Normal" panose="020B0400000000000000" pitchFamily="34" charset="-128"/>
                        </a:rPr>
                        <m:t> </m:t>
                      </m:r>
                    </m:oMath>
                  </m:oMathPara>
                </a14:m>
                <a:endParaRPr kumimoji="1" lang="zh-CN" altLang="en-US" dirty="0">
                  <a:latin typeface="Source Han Sans SC Normal" panose="020B0400000000000000" pitchFamily="34" charset="-128"/>
                  <a:ea typeface="Source Han Sans SC Normal" panose="020B0400000000000000" pitchFamily="34" charset="-128"/>
                </a:endParaRPr>
              </a:p>
            </p:txBody>
          </p:sp>
        </mc:Choice>
        <mc:Fallback xmlns="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7A50A5DD-47B8-4C3C-AB54-A05344610D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6306" y="4103947"/>
                <a:ext cx="2579681" cy="52014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0388BF11-4968-4435-B67D-7A6DB2FCD7B7}"/>
                  </a:ext>
                </a:extLst>
              </p:cNvPr>
              <p:cNvSpPr txBox="1"/>
              <p:nvPr/>
            </p:nvSpPr>
            <p:spPr>
              <a:xfrm>
                <a:off x="2962345" y="4639504"/>
                <a:ext cx="7553094" cy="7545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130000"/>
                  </a:lnSpc>
                </a:pPr>
                <a:r>
                  <a:rPr kumimoji="1"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节点</a:t>
                </a:r>
                <a14:m>
                  <m:oMath xmlns:m="http://schemas.openxmlformats.org/officeDocument/2006/math">
                    <m:r>
                      <a:rPr kumimoji="1" lang="en-US" altLang="zh-CN" i="1" dirty="0" smtClean="0">
                        <a:latin typeface="Cambria Math" panose="02040503050406030204" pitchFamily="18" charset="0"/>
                        <a:ea typeface="Source Han Sans SC Normal" panose="020B0400000000000000" pitchFamily="34" charset="-128"/>
                      </a:rPr>
                      <m:t>𝑖</m:t>
                    </m:r>
                  </m:oMath>
                </a14:m>
                <a:r>
                  <a:rPr kumimoji="1"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奖励函数：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  <a:ea typeface="Source Han Sans SC Normal" panose="020B0400000000000000" pitchFamily="34" charset="-128"/>
                          </a:rPr>
                        </m:ctrlPr>
                      </m:sSubSup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Source Han Sans SC Normal" panose="020B0400000000000000" pitchFamily="34" charset="-128"/>
                          </a:rPr>
                          <m:t>𝑅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Source Han Sans SC Normal" panose="020B0400000000000000" pitchFamily="34" charset="-128"/>
                          </a:rPr>
                          <m:t>𝑖</m:t>
                        </m:r>
                      </m:sub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Source Han Sans SC Normal" panose="020B0400000000000000" pitchFamily="34" charset="-128"/>
                          </a:rPr>
                          <m:t>𝑡</m:t>
                        </m:r>
                      </m:sup>
                    </m:sSubSup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Source Han Sans SC Normal" panose="020B0400000000000000" pitchFamily="34" charset="-128"/>
                      </a:rPr>
                      <m:t>=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Source Han Sans SC Normal" panose="020B0400000000000000" pitchFamily="34" charset="-128"/>
                      </a:rPr>
                      <m:t>−</m:t>
                    </m:r>
                    <m:f>
                      <m:fPr>
                        <m:ctrlPr>
                          <a:rPr kumimoji="1" lang="en-US" altLang="zh-CN" i="1" smtClean="0">
                            <a:latin typeface="Cambria Math" panose="02040503050406030204" pitchFamily="18" charset="0"/>
                            <a:ea typeface="Source Han Sans SC Normal" panose="020B0400000000000000" pitchFamily="34" charset="-128"/>
                          </a:rPr>
                        </m:ctrlPr>
                      </m:fPr>
                      <m:num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Source Han Sans SC Normal" panose="020B0400000000000000" pitchFamily="34" charset="-128"/>
                          </a:rPr>
                          <m:t>1</m:t>
                        </m:r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  <a:ea typeface="Source Han Sans SC Normal" panose="020B0400000000000000" pitchFamily="34" charset="-128"/>
                              </a:rPr>
                            </m:ctrlPr>
                          </m:d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  <a:ea typeface="Source Han Sans SC Normal" panose="020B0400000000000000" pitchFamily="34" charset="-128"/>
                              </a:rPr>
                              <m:t>𝑁</m:t>
                            </m:r>
                            <m:d>
                              <m:dPr>
                                <m:ctrlPr>
                                  <a:rPr kumimoji="1" lang="en-US" altLang="zh-CN" b="0" i="1" smtClean="0">
                                    <a:latin typeface="Cambria Math" panose="02040503050406030204" pitchFamily="18" charset="0"/>
                                    <a:ea typeface="Source Han Sans SC Normal" panose="020B0400000000000000" pitchFamily="34" charset="-128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  <a:ea typeface="Source Han Sans SC Normal" panose="020B0400000000000000" pitchFamily="34" charset="-128"/>
                                  </a:rPr>
                                  <m:t>𝑖</m:t>
                                </m:r>
                              </m:e>
                            </m:d>
                          </m:e>
                        </m:d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altLang="zh-CN" i="1" kern="100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a:rPr lang="en-US" altLang="zh-CN" i="1" kern="100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𝑗</m:t>
                        </m:r>
                        <m:r>
                          <a:rPr lang="en-US" altLang="zh-CN" i="1" kern="100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∈</m:t>
                        </m:r>
                        <m:r>
                          <a:rPr lang="en-US" altLang="zh-CN" i="1" kern="100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  <m:d>
                          <m:dPr>
                            <m:ctrlPr>
                              <a:rPr lang="en-US" altLang="zh-CN" i="1" kern="100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 kern="100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e>
                        </m:d>
                      </m:sub>
                      <m:sup/>
                      <m:e>
                        <m:sSubSup>
                          <m:sSubSupPr>
                            <m:ctrlPr>
                              <a:rPr lang="en-US" altLang="zh-CN" i="1" kern="100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i="1" kern="100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 kern="100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𝑖𝑗</m:t>
                            </m:r>
                          </m:sub>
                          <m:sup>
                            <m:r>
                              <a:rPr lang="en-US" altLang="zh-CN" i="1" kern="100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sup>
                        </m:sSubSup>
                        <m:r>
                          <a:rPr lang="en-US" altLang="zh-CN" i="1" kern="100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⋅</m:t>
                        </m:r>
                        <m:d>
                          <m:dPr>
                            <m:ctrlPr>
                              <a:rPr lang="en-US" altLang="zh-CN" i="1" kern="100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altLang="zh-CN" i="1" kern="100" dirty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i="1" kern="100" dirty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altLang="zh-CN" i="1" kern="100" dirty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𝑡𝑟𝑎𝑛𝑠</m:t>
                                </m:r>
                                <m:r>
                                  <a:rPr lang="en-US" altLang="zh-CN" i="1" kern="100" dirty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r>
                                  <a:rPr lang="en-US" altLang="zh-CN" i="1" kern="100" dirty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𝑖𝑗</m:t>
                                </m:r>
                              </m:sub>
                              <m:sup>
                                <m:r>
                                  <a:rPr lang="en-US" altLang="zh-CN" i="1" kern="100" dirty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𝑡</m:t>
                                </m:r>
                              </m:sup>
                            </m:sSubSup>
                            <m:r>
                              <a:rPr lang="en-US" altLang="zh-CN" i="1" kern="100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+</m:t>
                            </m:r>
                            <m:sSubSup>
                              <m:sSubSupPr>
                                <m:ctrlPr>
                                  <a:rPr lang="en-US" altLang="zh-CN" i="1" kern="100" dirty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i="1" kern="100" dirty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altLang="zh-CN" i="1" kern="100" dirty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𝑐𝑜𝑚𝑝</m:t>
                                </m:r>
                                <m:r>
                                  <a:rPr lang="en-US" altLang="zh-CN" i="1" kern="100" dirty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r>
                                  <a:rPr lang="en-US" altLang="zh-CN" i="1" kern="100" dirty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𝑖𝑗</m:t>
                                </m:r>
                              </m:sub>
                              <m:sup>
                                <m:r>
                                  <a:rPr lang="en-US" altLang="zh-CN" i="1" kern="100" dirty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𝑡</m:t>
                                </m:r>
                              </m:sup>
                            </m:sSubSup>
                            <m:r>
                              <a:rPr lang="en-US" altLang="zh-CN" i="1" kern="100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+</m:t>
                            </m:r>
                            <m:nary>
                              <m:naryPr>
                                <m:chr m:val="∑"/>
                                <m:ctrlPr>
                                  <a:rPr lang="en-US" altLang="zh-CN" i="1" kern="100" dirty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altLang="zh-CN" i="1" kern="100" dirty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𝑙</m:t>
                                </m:r>
                                <m:r>
                                  <a:rPr lang="en-US" altLang="zh-CN" i="1" kern="100" dirty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=1</m:t>
                                </m:r>
                              </m:sub>
                              <m:sup>
                                <m:sSub>
                                  <m:sSubPr>
                                    <m:ctrlPr>
                                      <a:rPr lang="en-US" altLang="zh-CN" i="1" kern="100" dirty="0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 kern="100" dirty="0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𝑄</m:t>
                                    </m:r>
                                  </m:e>
                                  <m:sub>
                                    <m:r>
                                      <a:rPr lang="en-US" altLang="zh-CN" i="1" kern="100" dirty="0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zh-CN" i="1" kern="100" dirty="0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i="1" kern="100" dirty="0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</m:sup>
                              <m:e>
                                <m:f>
                                  <m:fPr>
                                    <m:ctrlPr>
                                      <a:rPr lang="en-US" altLang="zh-CN" i="1" kern="100" dirty="0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altLang="zh-CN" i="1" kern="100" dirty="0" smtClean="0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 kern="100" dirty="0" smtClean="0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𝑑</m:t>
                                        </m:r>
                                      </m:e>
                                      <m:sub>
                                        <m:r>
                                          <a:rPr lang="en-US" altLang="zh-CN" i="1" kern="100" dirty="0" smtClean="0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𝑙</m:t>
                                        </m:r>
                                      </m:sub>
                                    </m:sSub>
                                    <m:r>
                                      <a:rPr lang="en-US" altLang="zh-CN" i="1" kern="100" dirty="0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⋅</m:t>
                                    </m:r>
                                    <m:sSub>
                                      <m:sSubPr>
                                        <m:ctrlPr>
                                          <a:rPr lang="en-US" altLang="zh-CN" i="1" kern="100" dirty="0" smtClean="0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 kern="100" dirty="0" smtClean="0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altLang="zh-CN" i="1" kern="100" dirty="0" smtClean="0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𝑙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altLang="zh-CN" i="1" kern="100" dirty="0" smtClean="0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 kern="100" dirty="0" smtClean="0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altLang="zh-CN" i="1" kern="100" dirty="0" smtClean="0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nary>
                          </m:e>
                        </m:d>
                      </m:e>
                    </m:nary>
                  </m:oMath>
                </a14:m>
                <a:endParaRPr kumimoji="1"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0388BF11-4968-4435-B67D-7A6DB2FCD7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2345" y="4639504"/>
                <a:ext cx="7553094" cy="754502"/>
              </a:xfrm>
              <a:prstGeom prst="rect">
                <a:avLst/>
              </a:prstGeom>
              <a:blipFill>
                <a:blip r:embed="rId8"/>
                <a:stretch>
                  <a:fillRect l="-2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A93C28B7-3CDF-46E9-9BA4-767DC81A3B80}"/>
                  </a:ext>
                </a:extLst>
              </p:cNvPr>
              <p:cNvSpPr txBox="1"/>
              <p:nvPr/>
            </p:nvSpPr>
            <p:spPr>
              <a:xfrm>
                <a:off x="3029317" y="5714005"/>
                <a:ext cx="6115050" cy="48346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kumimoji="1"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全局系统奖励函数：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i="1" smtClean="0">
                            <a:latin typeface="Cambria Math" panose="02040503050406030204" pitchFamily="18" charset="0"/>
                            <a:ea typeface="Source Han Sans SC Normal" panose="020B0400000000000000" pitchFamily="34" charset="-128"/>
                          </a:rPr>
                        </m:ctrlPr>
                      </m:sSupPr>
                      <m:e>
                        <m:r>
                          <a:rPr kumimoji="1" lang="en-US" altLang="zh-CN" i="1" smtClean="0">
                            <a:latin typeface="Cambria Math" panose="02040503050406030204" pitchFamily="18" charset="0"/>
                            <a:ea typeface="Source Han Sans SC Normal" panose="020B0400000000000000" pitchFamily="34" charset="-128"/>
                          </a:rPr>
                          <m:t>𝑅</m:t>
                        </m:r>
                      </m:e>
                      <m:sup>
                        <m:r>
                          <a:rPr kumimoji="1" lang="en-US" altLang="zh-CN" i="1" smtClean="0">
                            <a:latin typeface="Cambria Math" panose="02040503050406030204" pitchFamily="18" charset="0"/>
                            <a:ea typeface="Source Han Sans SC Normal" panose="020B0400000000000000" pitchFamily="34" charset="-128"/>
                          </a:rPr>
                          <m:t>𝑡</m:t>
                        </m:r>
                      </m:sup>
                    </m:sSup>
                    <m:r>
                      <a:rPr kumimoji="1" lang="en-US" altLang="zh-CN" i="1" smtClean="0">
                        <a:latin typeface="Cambria Math" panose="02040503050406030204" pitchFamily="18" charset="0"/>
                        <a:ea typeface="Source Han Sans SC Normal" panose="020B0400000000000000" pitchFamily="34" charset="-128"/>
                      </a:rPr>
                      <m:t>=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Source Han Sans SC Normal" panose="020B0400000000000000" pitchFamily="34" charset="-128"/>
                      </a:rPr>
                      <m:t>−</m:t>
                    </m:r>
                    <m:f>
                      <m:fPr>
                        <m:ctrlPr>
                          <a:rPr kumimoji="1" lang="en-US" altLang="zh-CN" i="1" smtClean="0">
                            <a:latin typeface="Cambria Math" panose="02040503050406030204" pitchFamily="18" charset="0"/>
                            <a:ea typeface="Source Han Sans SC Normal" panose="020B0400000000000000" pitchFamily="34" charset="-128"/>
                          </a:rPr>
                        </m:ctrlPr>
                      </m:fPr>
                      <m:num>
                        <m:r>
                          <a:rPr kumimoji="1" lang="en-US" altLang="zh-CN" i="1" smtClean="0">
                            <a:latin typeface="Cambria Math" panose="02040503050406030204" pitchFamily="18" charset="0"/>
                            <a:ea typeface="Source Han Sans SC Normal" panose="020B0400000000000000" pitchFamily="34" charset="-128"/>
                          </a:rPr>
                          <m:t>1</m:t>
                        </m:r>
                      </m:num>
                      <m:den>
                        <m:r>
                          <a:rPr kumimoji="1" lang="en-US" altLang="zh-CN" i="1" smtClean="0">
                            <a:latin typeface="Cambria Math" panose="02040503050406030204" pitchFamily="18" charset="0"/>
                            <a:ea typeface="Source Han Sans SC Normal" panose="020B0400000000000000" pitchFamily="34" charset="-128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ctrlPr>
                          <a:rPr kumimoji="1" lang="en-US" altLang="zh-CN" i="1" smtClean="0">
                            <a:latin typeface="Cambria Math" panose="02040503050406030204" pitchFamily="18" charset="0"/>
                            <a:ea typeface="Source Han Sans SC Normal" panose="020B0400000000000000" pitchFamily="34" charset="-128"/>
                          </a:rPr>
                        </m:ctrlPr>
                      </m:naryPr>
                      <m:sub>
                        <m:r>
                          <a:rPr kumimoji="1" lang="en-US" altLang="zh-CN" i="1" smtClean="0">
                            <a:latin typeface="Cambria Math" panose="02040503050406030204" pitchFamily="18" charset="0"/>
                            <a:ea typeface="Source Han Sans SC Normal" panose="020B0400000000000000" pitchFamily="34" charset="-128"/>
                          </a:rPr>
                          <m:t>𝑖</m:t>
                        </m:r>
                        <m:r>
                          <a:rPr kumimoji="1" lang="en-US" altLang="zh-CN" i="1" smtClean="0">
                            <a:latin typeface="Cambria Math" panose="02040503050406030204" pitchFamily="18" charset="0"/>
                            <a:ea typeface="Source Han Sans SC Normal" panose="020B0400000000000000" pitchFamily="34" charset="-128"/>
                          </a:rPr>
                          <m:t>=1</m:t>
                        </m:r>
                      </m:sub>
                      <m:sup>
                        <m:r>
                          <a:rPr kumimoji="1" lang="en-US" altLang="zh-CN" i="1" smtClean="0">
                            <a:latin typeface="Cambria Math" panose="02040503050406030204" pitchFamily="18" charset="0"/>
                            <a:ea typeface="Source Han Sans SC Normal" panose="020B0400000000000000" pitchFamily="34" charset="-128"/>
                          </a:rPr>
                          <m:t>𝑁</m:t>
                        </m:r>
                      </m:sup>
                      <m:e>
                        <m:sSubSup>
                          <m:sSubSupPr>
                            <m:ctrlPr>
                              <a:rPr kumimoji="1" lang="en-US" altLang="zh-CN" i="1" smtClean="0">
                                <a:latin typeface="Cambria Math" panose="02040503050406030204" pitchFamily="18" charset="0"/>
                                <a:ea typeface="Source Han Sans SC Normal" panose="020B0400000000000000" pitchFamily="34" charset="-128"/>
                              </a:rPr>
                            </m:ctrlPr>
                          </m:sSubSupPr>
                          <m:e>
                            <m:r>
                              <a:rPr kumimoji="1" lang="en-US" altLang="zh-CN" i="1" smtClean="0">
                                <a:latin typeface="Cambria Math" panose="02040503050406030204" pitchFamily="18" charset="0"/>
                                <a:ea typeface="Source Han Sans SC Normal" panose="020B0400000000000000" pitchFamily="34" charset="-128"/>
                              </a:rPr>
                              <m:t>𝑅</m:t>
                            </m:r>
                          </m:e>
                          <m:sub>
                            <m:r>
                              <a:rPr kumimoji="1" lang="en-US" altLang="zh-CN" i="1" smtClean="0">
                                <a:latin typeface="Cambria Math" panose="02040503050406030204" pitchFamily="18" charset="0"/>
                                <a:ea typeface="Source Han Sans SC Normal" panose="020B0400000000000000" pitchFamily="34" charset="-128"/>
                              </a:rPr>
                              <m:t>𝑖</m:t>
                            </m:r>
                          </m:sub>
                          <m:sup>
                            <m:r>
                              <a:rPr kumimoji="1" lang="en-US" altLang="zh-CN" i="1" smtClean="0">
                                <a:latin typeface="Cambria Math" panose="02040503050406030204" pitchFamily="18" charset="0"/>
                                <a:ea typeface="Source Han Sans SC Normal" panose="020B0400000000000000" pitchFamily="34" charset="-128"/>
                              </a:rPr>
                              <m:t>𝑡</m:t>
                            </m:r>
                          </m:sup>
                        </m:sSubSup>
                      </m:e>
                    </m:nary>
                  </m:oMath>
                </a14:m>
                <a:endParaRPr kumimoji="1" lang="zh-CN" altLang="en-US" i="1" dirty="0">
                  <a:latin typeface="Cambria Math" panose="02040503050406030204" pitchFamily="18" charset="0"/>
                  <a:ea typeface="Source Han Sans SC Normal" panose="020B0400000000000000" pitchFamily="34" charset="-128"/>
                </a:endParaRPr>
              </a:p>
            </p:txBody>
          </p:sp>
        </mc:Choice>
        <mc:Fallback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A93C28B7-3CDF-46E9-9BA4-767DC81A3B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9317" y="5714005"/>
                <a:ext cx="6115050" cy="483466"/>
              </a:xfrm>
              <a:prstGeom prst="rect">
                <a:avLst/>
              </a:prstGeom>
              <a:blipFill>
                <a:blip r:embed="rId9"/>
                <a:stretch>
                  <a:fillRect l="-897" t="-78750" b="-1287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本框 7">
            <a:extLst>
              <a:ext uri="{FF2B5EF4-FFF2-40B4-BE49-F238E27FC236}">
                <a16:creationId xmlns:a16="http://schemas.microsoft.com/office/drawing/2014/main" id="{C3660322-37F7-42AE-BA6A-036E2B5EE520}"/>
              </a:ext>
            </a:extLst>
          </p:cNvPr>
          <p:cNvSpPr txBox="1"/>
          <p:nvPr/>
        </p:nvSpPr>
        <p:spPr>
          <a:xfrm>
            <a:off x="5996247" y="3549661"/>
            <a:ext cx="4801314" cy="4173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邻居节点的节点特征与边特征，维度大小可变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0DA158CD-B261-4249-AB2D-DCDA8A0EEB34}"/>
              </a:ext>
            </a:extLst>
          </p:cNvPr>
          <p:cNvSpPr txBox="1"/>
          <p:nvPr/>
        </p:nvSpPr>
        <p:spPr>
          <a:xfrm>
            <a:off x="5605988" y="4193598"/>
            <a:ext cx="4801314" cy="4173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选择一个邻居节点或本地计算，维度大小可变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F9344B8E-56C3-49FF-9018-4CA51D97F951}"/>
                  </a:ext>
                </a:extLst>
              </p:cNvPr>
              <p:cNvSpPr txBox="1"/>
              <p:nvPr/>
            </p:nvSpPr>
            <p:spPr>
              <a:xfrm>
                <a:off x="1232465" y="1046062"/>
                <a:ext cx="5338000" cy="16074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kumimoji="1"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每个节点特征记为</a:t>
                </a:r>
                <a:endParaRPr kumimoji="1"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30000"/>
                  </a:lnSpc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Sup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𝑧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𝑖</m:t>
                        </m:r>
                      </m:sub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𝑡</m:t>
                        </m:r>
                      </m:sup>
                    </m:sSubSup>
                  </m:oMath>
                </a14:m>
                <a:r>
                  <a:rPr kumimoji="1" lang="en-US" altLang="zh-CN" b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=[</a:t>
                </a:r>
                <a:r>
                  <a:rPr kumimoji="1" lang="zh-CN" altLang="en-US" b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队列长度，计算频率，任务大小，任务计算量</a:t>
                </a:r>
                <a:r>
                  <a:rPr kumimoji="1" lang="en-US" altLang="zh-CN" b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]</a:t>
                </a:r>
              </a:p>
              <a:p>
                <a:pPr>
                  <a:lnSpc>
                    <a:spcPct val="130000"/>
                  </a:lnSpc>
                </a:pPr>
                <a:r>
                  <a:rPr kumimoji="1"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边特征记为</a:t>
                </a:r>
                <a:endParaRPr kumimoji="1"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30000"/>
                  </a:lnSpc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Sup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𝑧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𝑖𝑗</m:t>
                        </m:r>
                      </m:sub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𝑡</m:t>
                        </m:r>
                      </m:sup>
                    </m:sSubSup>
                  </m:oMath>
                </a14:m>
                <a:r>
                  <a:rPr kumimoji="1" lang="en-US" altLang="zh-CN" b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=[</a:t>
                </a:r>
                <a14:m>
                  <m:oMath xmlns:m="http://schemas.openxmlformats.org/officeDocument/2006/math">
                    <m:r>
                      <a:rPr kumimoji="1" lang="en-US" altLang="zh-CN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𝑖𝑗</m:t>
                    </m:r>
                  </m:oMath>
                </a14:m>
                <a:r>
                  <a:rPr kumimoji="1"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间距离，计算时间</a:t>
                </a:r>
                <a:r>
                  <a:rPr kumimoji="1" lang="en-US" altLang="zh-CN" b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]</a:t>
                </a:r>
              </a:p>
            </p:txBody>
          </p:sp>
        </mc:Choice>
        <mc:Fallback xmlns="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F9344B8E-56C3-49FF-9018-4CA51D97F9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2465" y="1046062"/>
                <a:ext cx="5338000" cy="1607428"/>
              </a:xfrm>
              <a:prstGeom prst="rect">
                <a:avLst/>
              </a:prstGeom>
              <a:blipFill>
                <a:blip r:embed="rId10"/>
                <a:stretch>
                  <a:fillRect l="-913" r="-342" b="-190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文本框 10">
            <a:extLst>
              <a:ext uri="{FF2B5EF4-FFF2-40B4-BE49-F238E27FC236}">
                <a16:creationId xmlns:a16="http://schemas.microsoft.com/office/drawing/2014/main" id="{AC89B2F8-2C7C-4A69-BC82-FE6E9B952B4D}"/>
              </a:ext>
            </a:extLst>
          </p:cNvPr>
          <p:cNvSpPr txBox="1"/>
          <p:nvPr/>
        </p:nvSpPr>
        <p:spPr>
          <a:xfrm>
            <a:off x="1250737" y="2995773"/>
            <a:ext cx="2113079" cy="4173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建立如下</a:t>
            </a:r>
            <a:r>
              <a:rPr kumimoji="1"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MDP</a:t>
            </a:r>
            <a:r>
              <a:rPr kumimoji="1"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过程</a:t>
            </a:r>
          </a:p>
        </p:txBody>
      </p:sp>
    </p:spTree>
    <p:extLst>
      <p:ext uri="{BB962C8B-B14F-4D97-AF65-F5344CB8AC3E}">
        <p14:creationId xmlns:p14="http://schemas.microsoft.com/office/powerpoint/2010/main" val="11745064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矩形: 圆角 235">
            <a:extLst>
              <a:ext uri="{FF2B5EF4-FFF2-40B4-BE49-F238E27FC236}">
                <a16:creationId xmlns:a16="http://schemas.microsoft.com/office/drawing/2014/main" id="{8972A637-AC6A-43AC-8BB5-BE5689817E9A}"/>
              </a:ext>
            </a:extLst>
          </p:cNvPr>
          <p:cNvSpPr/>
          <p:nvPr/>
        </p:nvSpPr>
        <p:spPr>
          <a:xfrm>
            <a:off x="3551686" y="1271949"/>
            <a:ext cx="4501244" cy="2678464"/>
          </a:xfrm>
          <a:prstGeom prst="roundRect">
            <a:avLst>
              <a:gd name="adj" fmla="val 6697"/>
            </a:avLst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5" name="矩形: 圆角 134">
            <a:extLst>
              <a:ext uri="{FF2B5EF4-FFF2-40B4-BE49-F238E27FC236}">
                <a16:creationId xmlns:a16="http://schemas.microsoft.com/office/drawing/2014/main" id="{D2074E1F-9F3F-45CB-9DCB-D9BAE9A5CC56}"/>
              </a:ext>
            </a:extLst>
          </p:cNvPr>
          <p:cNvSpPr/>
          <p:nvPr/>
        </p:nvSpPr>
        <p:spPr>
          <a:xfrm>
            <a:off x="3428522" y="1124297"/>
            <a:ext cx="4501244" cy="2678464"/>
          </a:xfrm>
          <a:prstGeom prst="roundRect">
            <a:avLst>
              <a:gd name="adj" fmla="val 6697"/>
            </a:avLst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4" name="矩形: 圆角 223">
            <a:extLst>
              <a:ext uri="{FF2B5EF4-FFF2-40B4-BE49-F238E27FC236}">
                <a16:creationId xmlns:a16="http://schemas.microsoft.com/office/drawing/2014/main" id="{2833D893-3F43-4A9E-B31B-234C3902EE00}"/>
              </a:ext>
            </a:extLst>
          </p:cNvPr>
          <p:cNvSpPr/>
          <p:nvPr/>
        </p:nvSpPr>
        <p:spPr>
          <a:xfrm>
            <a:off x="542137" y="1681110"/>
            <a:ext cx="2470100" cy="1760025"/>
          </a:xfrm>
          <a:prstGeom prst="roundRect">
            <a:avLst>
              <a:gd name="adj" fmla="val 9134"/>
            </a:avLst>
          </a:prstGeom>
          <a:solidFill>
            <a:srgbClr val="E2F0D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3" name="矩形: 圆角 222">
            <a:extLst>
              <a:ext uri="{FF2B5EF4-FFF2-40B4-BE49-F238E27FC236}">
                <a16:creationId xmlns:a16="http://schemas.microsoft.com/office/drawing/2014/main" id="{0366094B-B463-4460-8832-5467CF12C5AA}"/>
              </a:ext>
            </a:extLst>
          </p:cNvPr>
          <p:cNvSpPr/>
          <p:nvPr/>
        </p:nvSpPr>
        <p:spPr>
          <a:xfrm>
            <a:off x="429558" y="1553923"/>
            <a:ext cx="2470100" cy="1760025"/>
          </a:xfrm>
          <a:prstGeom prst="roundRect">
            <a:avLst>
              <a:gd name="adj" fmla="val 9134"/>
            </a:avLst>
          </a:prstGeom>
          <a:solidFill>
            <a:srgbClr val="E2F0D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2" name="矩形: 圆角 221">
            <a:extLst>
              <a:ext uri="{FF2B5EF4-FFF2-40B4-BE49-F238E27FC236}">
                <a16:creationId xmlns:a16="http://schemas.microsoft.com/office/drawing/2014/main" id="{5E8C59B2-08BC-40C3-84C2-6AD6A1746F24}"/>
              </a:ext>
            </a:extLst>
          </p:cNvPr>
          <p:cNvSpPr/>
          <p:nvPr/>
        </p:nvSpPr>
        <p:spPr>
          <a:xfrm>
            <a:off x="299917" y="1412871"/>
            <a:ext cx="2470100" cy="1760025"/>
          </a:xfrm>
          <a:prstGeom prst="roundRect">
            <a:avLst>
              <a:gd name="adj" fmla="val 9134"/>
            </a:avLst>
          </a:prstGeom>
          <a:solidFill>
            <a:srgbClr val="E2F0D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1" name="组合 20"/>
          <p:cNvGrpSpPr/>
          <p:nvPr/>
        </p:nvGrpSpPr>
        <p:grpSpPr>
          <a:xfrm>
            <a:off x="0" y="-1"/>
            <a:ext cx="12192000" cy="6858002"/>
            <a:chOff x="0" y="-1"/>
            <a:chExt cx="12192000" cy="6858002"/>
          </a:xfrm>
        </p:grpSpPr>
        <p:sp>
          <p:nvSpPr>
            <p:cNvPr id="22" name="矩形 21"/>
            <p:cNvSpPr/>
            <p:nvPr/>
          </p:nvSpPr>
          <p:spPr>
            <a:xfrm>
              <a:off x="0" y="-1"/>
              <a:ext cx="12192000" cy="706266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lumMod val="94000"/>
                    <a:lumOff val="6000"/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0" y="708047"/>
              <a:ext cx="12192000" cy="132378"/>
            </a:xfrm>
            <a:prstGeom prst="rect">
              <a:avLst/>
            </a:prstGeom>
            <a:gradFill>
              <a:gsLst>
                <a:gs pos="0">
                  <a:srgbClr val="C00000">
                    <a:alpha val="32000"/>
                  </a:srgbClr>
                </a:gs>
                <a:gs pos="100000">
                  <a:srgbClr val="C00000">
                    <a:lumMod val="94000"/>
                    <a:lumOff val="6000"/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0" y="6453336"/>
              <a:ext cx="12192000" cy="404665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lumMod val="94000"/>
                    <a:lumOff val="6000"/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133400" y="140547"/>
            <a:ext cx="11901234" cy="6795389"/>
            <a:chOff x="133400" y="140547"/>
            <a:chExt cx="11901234" cy="6795389"/>
          </a:xfrm>
        </p:grpSpPr>
        <p:pic>
          <p:nvPicPr>
            <p:cNvPr id="29" name="图片 28"/>
            <p:cNvPicPr>
              <a:picLocks noChangeAspect="1"/>
            </p:cNvPicPr>
            <p:nvPr/>
          </p:nvPicPr>
          <p:blipFill>
            <a:blip r:embed="rId3" cstate="screen">
              <a:alphaModFix amt="70000"/>
            </a:blip>
            <a:stretch>
              <a:fillRect/>
            </a:stretch>
          </p:blipFill>
          <p:spPr>
            <a:xfrm>
              <a:off x="9840416" y="140547"/>
              <a:ext cx="2031325" cy="403124"/>
            </a:xfrm>
            <a:prstGeom prst="rect">
              <a:avLst/>
            </a:prstGeom>
          </p:spPr>
        </p:pic>
        <p:pic>
          <p:nvPicPr>
            <p:cNvPr id="30" name="图片 29"/>
            <p:cNvPicPr>
              <a:picLocks noChangeAspect="1"/>
            </p:cNvPicPr>
            <p:nvPr/>
          </p:nvPicPr>
          <p:blipFill>
            <a:blip r:embed="rId4" cstate="screen">
              <a:alphaModFix amt="50000"/>
            </a:blip>
            <a:stretch>
              <a:fillRect/>
            </a:stretch>
          </p:blipFill>
          <p:spPr>
            <a:xfrm>
              <a:off x="8996245" y="6572902"/>
              <a:ext cx="3038389" cy="185483"/>
            </a:xfrm>
            <a:prstGeom prst="rect">
              <a:avLst/>
            </a:prstGeom>
          </p:spPr>
        </p:pic>
        <p:pic>
          <p:nvPicPr>
            <p:cNvPr id="31" name="图片 30" descr="图片包含 游戏机, 画, 钟表&#10;&#10;描述已自动生成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3400" y="6453336"/>
              <a:ext cx="2362200" cy="482600"/>
            </a:xfrm>
            <a:prstGeom prst="rect">
              <a:avLst/>
            </a:prstGeom>
          </p:spPr>
        </p:pic>
      </p:grpSp>
      <p:sp>
        <p:nvSpPr>
          <p:cNvPr id="26" name="文本框 25"/>
          <p:cNvSpPr txBox="1"/>
          <p:nvPr/>
        </p:nvSpPr>
        <p:spPr>
          <a:xfrm>
            <a:off x="175107" y="116852"/>
            <a:ext cx="6848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2.</a:t>
            </a: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2</a:t>
            </a:r>
            <a:endParaRPr kumimoji="1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27" name="直线连接符 26"/>
          <p:cNvCxnSpPr/>
          <p:nvPr/>
        </p:nvCxnSpPr>
        <p:spPr>
          <a:xfrm>
            <a:off x="839416" y="124472"/>
            <a:ext cx="0" cy="4188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/>
        </p:nvSpPr>
        <p:spPr>
          <a:xfrm>
            <a:off x="1008331" y="124472"/>
            <a:ext cx="17748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总体架构</a:t>
            </a: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4151630A-CF14-4432-8F6F-44538DFC344B}"/>
              </a:ext>
            </a:extLst>
          </p:cNvPr>
          <p:cNvSpPr/>
          <p:nvPr/>
        </p:nvSpPr>
        <p:spPr>
          <a:xfrm>
            <a:off x="455727" y="1563942"/>
            <a:ext cx="966083" cy="1456345"/>
          </a:xfrm>
          <a:prstGeom prst="roundRect">
            <a:avLst>
              <a:gd name="adj" fmla="val 9134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矩形: 圆角 78">
            <a:extLst>
              <a:ext uri="{FF2B5EF4-FFF2-40B4-BE49-F238E27FC236}">
                <a16:creationId xmlns:a16="http://schemas.microsoft.com/office/drawing/2014/main" id="{32B5992A-04AA-45C9-8E93-B67A72492422}"/>
              </a:ext>
            </a:extLst>
          </p:cNvPr>
          <p:cNvSpPr/>
          <p:nvPr/>
        </p:nvSpPr>
        <p:spPr>
          <a:xfrm>
            <a:off x="3253517" y="992200"/>
            <a:ext cx="4501244" cy="2678464"/>
          </a:xfrm>
          <a:prstGeom prst="roundRect">
            <a:avLst>
              <a:gd name="adj" fmla="val 6697"/>
            </a:avLst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流程图: 接点 5">
                <a:extLst>
                  <a:ext uri="{FF2B5EF4-FFF2-40B4-BE49-F238E27FC236}">
                    <a16:creationId xmlns:a16="http://schemas.microsoft.com/office/drawing/2014/main" id="{63047AA7-F4C2-437D-BF85-93E3BCAA063F}"/>
                  </a:ext>
                </a:extLst>
              </p:cNvPr>
              <p:cNvSpPr/>
              <p:nvPr/>
            </p:nvSpPr>
            <p:spPr>
              <a:xfrm>
                <a:off x="3530747" y="1533239"/>
                <a:ext cx="180000" cy="180000"/>
              </a:xfrm>
              <a:prstGeom prst="flowChartConnector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zh-CN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流程图: 接点 5">
                <a:extLst>
                  <a:ext uri="{FF2B5EF4-FFF2-40B4-BE49-F238E27FC236}">
                    <a16:creationId xmlns:a16="http://schemas.microsoft.com/office/drawing/2014/main" id="{63047AA7-F4C2-437D-BF85-93E3BCAA06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0747" y="1533239"/>
                <a:ext cx="180000" cy="180000"/>
              </a:xfrm>
              <a:prstGeom prst="flowChartConnector">
                <a:avLst/>
              </a:prstGeom>
              <a:blipFill>
                <a:blip r:embed="rId6"/>
                <a:stretch>
                  <a:fillRect b="-322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流程图: 接点 80">
                <a:extLst>
                  <a:ext uri="{FF2B5EF4-FFF2-40B4-BE49-F238E27FC236}">
                    <a16:creationId xmlns:a16="http://schemas.microsoft.com/office/drawing/2014/main" id="{FE4B7913-6A63-4BC5-8BA8-6C6E35BAA7AE}"/>
                  </a:ext>
                </a:extLst>
              </p:cNvPr>
              <p:cNvSpPr/>
              <p:nvPr/>
            </p:nvSpPr>
            <p:spPr>
              <a:xfrm>
                <a:off x="3898483" y="1533238"/>
                <a:ext cx="180000" cy="180000"/>
              </a:xfrm>
              <a:prstGeom prst="flowChartConnector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</m:oMath>
                  </m:oMathPara>
                </a14:m>
                <a:endParaRPr lang="zh-CN" altLang="en-US" sz="11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1" name="流程图: 接点 80">
                <a:extLst>
                  <a:ext uri="{FF2B5EF4-FFF2-40B4-BE49-F238E27FC236}">
                    <a16:creationId xmlns:a16="http://schemas.microsoft.com/office/drawing/2014/main" id="{FE4B7913-6A63-4BC5-8BA8-6C6E35BAA7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8483" y="1533238"/>
                <a:ext cx="180000" cy="180000"/>
              </a:xfrm>
              <a:prstGeom prst="flowChartConnector">
                <a:avLst/>
              </a:prstGeom>
              <a:blipFill>
                <a:blip r:embed="rId7"/>
                <a:stretch>
                  <a:fillRect l="-9677" b="-2258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流程图: 接点 81">
                <a:extLst>
                  <a:ext uri="{FF2B5EF4-FFF2-40B4-BE49-F238E27FC236}">
                    <a16:creationId xmlns:a16="http://schemas.microsoft.com/office/drawing/2014/main" id="{15E52381-3204-4282-A6AB-D11B90D081A4}"/>
                  </a:ext>
                </a:extLst>
              </p:cNvPr>
              <p:cNvSpPr/>
              <p:nvPr/>
            </p:nvSpPr>
            <p:spPr>
              <a:xfrm>
                <a:off x="4210545" y="1237937"/>
                <a:ext cx="180000" cy="180000"/>
              </a:xfrm>
              <a:prstGeom prst="flowChartConnector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zh-CN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2" name="流程图: 接点 81">
                <a:extLst>
                  <a:ext uri="{FF2B5EF4-FFF2-40B4-BE49-F238E27FC236}">
                    <a16:creationId xmlns:a16="http://schemas.microsoft.com/office/drawing/2014/main" id="{15E52381-3204-4282-A6AB-D11B90D081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0545" y="1237937"/>
                <a:ext cx="180000" cy="180000"/>
              </a:xfrm>
              <a:prstGeom prst="flowChartConnector">
                <a:avLst/>
              </a:prstGeom>
              <a:blipFill>
                <a:blip r:embed="rId8"/>
                <a:stretch>
                  <a:fillRect l="-645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流程图: 接点 82">
                <a:extLst>
                  <a:ext uri="{FF2B5EF4-FFF2-40B4-BE49-F238E27FC236}">
                    <a16:creationId xmlns:a16="http://schemas.microsoft.com/office/drawing/2014/main" id="{1EF9223F-0E71-4617-8006-8F3416CD4650}"/>
                  </a:ext>
                </a:extLst>
              </p:cNvPr>
              <p:cNvSpPr/>
              <p:nvPr/>
            </p:nvSpPr>
            <p:spPr>
              <a:xfrm>
                <a:off x="4210545" y="1834198"/>
                <a:ext cx="180000" cy="180000"/>
              </a:xfrm>
              <a:prstGeom prst="flowChartConnector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zh-CN" alt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3" name="流程图: 接点 82">
                <a:extLst>
                  <a:ext uri="{FF2B5EF4-FFF2-40B4-BE49-F238E27FC236}">
                    <a16:creationId xmlns:a16="http://schemas.microsoft.com/office/drawing/2014/main" id="{1EF9223F-0E71-4617-8006-8F3416CD46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0545" y="1834198"/>
                <a:ext cx="180000" cy="180000"/>
              </a:xfrm>
              <a:prstGeom prst="flowChartConnector">
                <a:avLst/>
              </a:prstGeom>
              <a:blipFill>
                <a:blip r:embed="rId9"/>
                <a:stretch>
                  <a:fillRect l="-22581" b="-645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17A9F5B0-42B7-43C9-A6DC-FB1973D99CAD}"/>
              </a:ext>
            </a:extLst>
          </p:cNvPr>
          <p:cNvCxnSpPr>
            <a:stCxn id="6" idx="6"/>
            <a:endCxn id="81" idx="2"/>
          </p:cNvCxnSpPr>
          <p:nvPr/>
        </p:nvCxnSpPr>
        <p:spPr>
          <a:xfrm flipV="1">
            <a:off x="3710747" y="1623238"/>
            <a:ext cx="187736" cy="1"/>
          </a:xfrm>
          <a:prstGeom prst="straightConnector1">
            <a:avLst/>
          </a:prstGeom>
          <a:ln w="19050">
            <a:solidFill>
              <a:srgbClr val="FF0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F5D57A03-2A7D-43DD-A280-AE23193BF9A4}"/>
              </a:ext>
            </a:extLst>
          </p:cNvPr>
          <p:cNvCxnSpPr>
            <a:stCxn id="82" idx="3"/>
            <a:endCxn id="81" idx="7"/>
          </p:cNvCxnSpPr>
          <p:nvPr/>
        </p:nvCxnSpPr>
        <p:spPr>
          <a:xfrm flipH="1">
            <a:off x="4052123" y="1391577"/>
            <a:ext cx="184782" cy="168021"/>
          </a:xfrm>
          <a:prstGeom prst="straightConnector1">
            <a:avLst/>
          </a:prstGeom>
          <a:ln w="1905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FCBA657F-EA0B-4DB4-9349-B8A40F9B0973}"/>
              </a:ext>
            </a:extLst>
          </p:cNvPr>
          <p:cNvCxnSpPr>
            <a:stCxn id="83" idx="1"/>
            <a:endCxn id="81" idx="5"/>
          </p:cNvCxnSpPr>
          <p:nvPr/>
        </p:nvCxnSpPr>
        <p:spPr>
          <a:xfrm flipH="1" flipV="1">
            <a:off x="4052123" y="1686878"/>
            <a:ext cx="184782" cy="173680"/>
          </a:xfrm>
          <a:prstGeom prst="straightConnector1">
            <a:avLst/>
          </a:prstGeom>
          <a:ln w="1905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矩形: 圆角 31">
            <a:extLst>
              <a:ext uri="{FF2B5EF4-FFF2-40B4-BE49-F238E27FC236}">
                <a16:creationId xmlns:a16="http://schemas.microsoft.com/office/drawing/2014/main" id="{36DE04CB-6C90-4C2C-BCD7-365017407A24}"/>
              </a:ext>
            </a:extLst>
          </p:cNvPr>
          <p:cNvSpPr/>
          <p:nvPr/>
        </p:nvSpPr>
        <p:spPr>
          <a:xfrm>
            <a:off x="3472611" y="1136378"/>
            <a:ext cx="993764" cy="9372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流程图: 接点 93">
                <a:extLst>
                  <a:ext uri="{FF2B5EF4-FFF2-40B4-BE49-F238E27FC236}">
                    <a16:creationId xmlns:a16="http://schemas.microsoft.com/office/drawing/2014/main" id="{F5F9F107-E919-44AF-B5CE-8F204AB734C6}"/>
                  </a:ext>
                </a:extLst>
              </p:cNvPr>
              <p:cNvSpPr/>
              <p:nvPr/>
            </p:nvSpPr>
            <p:spPr>
              <a:xfrm>
                <a:off x="3521130" y="2953487"/>
                <a:ext cx="180000" cy="180000"/>
              </a:xfrm>
              <a:prstGeom prst="flowChartConnector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zh-CN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4" name="流程图: 接点 93">
                <a:extLst>
                  <a:ext uri="{FF2B5EF4-FFF2-40B4-BE49-F238E27FC236}">
                    <a16:creationId xmlns:a16="http://schemas.microsoft.com/office/drawing/2014/main" id="{F5F9F107-E919-44AF-B5CE-8F204AB734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1130" y="2953487"/>
                <a:ext cx="180000" cy="180000"/>
              </a:xfrm>
              <a:prstGeom prst="flowChartConnector">
                <a:avLst/>
              </a:prstGeom>
              <a:blipFill>
                <a:blip r:embed="rId10"/>
                <a:stretch>
                  <a:fillRect l="-3226" b="-312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流程图: 接点 95">
                <a:extLst>
                  <a:ext uri="{FF2B5EF4-FFF2-40B4-BE49-F238E27FC236}">
                    <a16:creationId xmlns:a16="http://schemas.microsoft.com/office/drawing/2014/main" id="{6AD06463-BC8D-48A5-A483-04D81B303F14}"/>
                  </a:ext>
                </a:extLst>
              </p:cNvPr>
              <p:cNvSpPr/>
              <p:nvPr/>
            </p:nvSpPr>
            <p:spPr>
              <a:xfrm>
                <a:off x="3901656" y="2953487"/>
                <a:ext cx="180000" cy="180000"/>
              </a:xfrm>
              <a:prstGeom prst="flowChartConnector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zh-CN" altLang="en-US" sz="11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6" name="流程图: 接点 95">
                <a:extLst>
                  <a:ext uri="{FF2B5EF4-FFF2-40B4-BE49-F238E27FC236}">
                    <a16:creationId xmlns:a16="http://schemas.microsoft.com/office/drawing/2014/main" id="{6AD06463-BC8D-48A5-A483-04D81B303F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1656" y="2953487"/>
                <a:ext cx="180000" cy="180000"/>
              </a:xfrm>
              <a:prstGeom prst="flowChartConnector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流程图: 接点 96">
                <a:extLst>
                  <a:ext uri="{FF2B5EF4-FFF2-40B4-BE49-F238E27FC236}">
                    <a16:creationId xmlns:a16="http://schemas.microsoft.com/office/drawing/2014/main" id="{58AA1265-3001-496D-B023-8ED9B819AE37}"/>
                  </a:ext>
                </a:extLst>
              </p:cNvPr>
              <p:cNvSpPr/>
              <p:nvPr/>
            </p:nvSpPr>
            <p:spPr>
              <a:xfrm>
                <a:off x="4165989" y="2627133"/>
                <a:ext cx="180000" cy="180000"/>
              </a:xfrm>
              <a:prstGeom prst="flowChartConnector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zh-CN" alt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7" name="流程图: 接点 96">
                <a:extLst>
                  <a:ext uri="{FF2B5EF4-FFF2-40B4-BE49-F238E27FC236}">
                    <a16:creationId xmlns:a16="http://schemas.microsoft.com/office/drawing/2014/main" id="{58AA1265-3001-496D-B023-8ED9B819AE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5989" y="2627133"/>
                <a:ext cx="180000" cy="180000"/>
              </a:xfrm>
              <a:prstGeom prst="flowChartConnector">
                <a:avLst/>
              </a:prstGeom>
              <a:blipFill>
                <a:blip r:embed="rId12"/>
                <a:stretch>
                  <a:fillRect l="-937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流程图: 接点 97">
                <a:extLst>
                  <a:ext uri="{FF2B5EF4-FFF2-40B4-BE49-F238E27FC236}">
                    <a16:creationId xmlns:a16="http://schemas.microsoft.com/office/drawing/2014/main" id="{9D9FA19F-5FE8-4ECC-BEB8-FEEC6897E90F}"/>
                  </a:ext>
                </a:extLst>
              </p:cNvPr>
              <p:cNvSpPr/>
              <p:nvPr/>
            </p:nvSpPr>
            <p:spPr>
              <a:xfrm>
                <a:off x="4245132" y="3225160"/>
                <a:ext cx="180000" cy="180000"/>
              </a:xfrm>
              <a:prstGeom prst="flowChartConnector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zh-CN" alt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8" name="流程图: 接点 97">
                <a:extLst>
                  <a:ext uri="{FF2B5EF4-FFF2-40B4-BE49-F238E27FC236}">
                    <a16:creationId xmlns:a16="http://schemas.microsoft.com/office/drawing/2014/main" id="{9D9FA19F-5FE8-4ECC-BEB8-FEEC6897E9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5132" y="3225160"/>
                <a:ext cx="180000" cy="180000"/>
              </a:xfrm>
              <a:prstGeom prst="flowChartConnector">
                <a:avLst/>
              </a:prstGeom>
              <a:blipFill>
                <a:blip r:embed="rId13"/>
                <a:stretch>
                  <a:fillRect l="-12500" b="-312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0" name="直接箭头连接符 99">
            <a:extLst>
              <a:ext uri="{FF2B5EF4-FFF2-40B4-BE49-F238E27FC236}">
                <a16:creationId xmlns:a16="http://schemas.microsoft.com/office/drawing/2014/main" id="{F61330E0-E71D-41F7-8F9A-F95C94058CF3}"/>
              </a:ext>
            </a:extLst>
          </p:cNvPr>
          <p:cNvCxnSpPr>
            <a:stCxn id="94" idx="6"/>
            <a:endCxn id="96" idx="2"/>
          </p:cNvCxnSpPr>
          <p:nvPr/>
        </p:nvCxnSpPr>
        <p:spPr>
          <a:xfrm>
            <a:off x="3701130" y="3043487"/>
            <a:ext cx="200526" cy="0"/>
          </a:xfrm>
          <a:prstGeom prst="straightConnector1">
            <a:avLst/>
          </a:prstGeom>
          <a:ln w="19050">
            <a:solidFill>
              <a:srgbClr val="FF0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接箭头连接符 100">
            <a:extLst>
              <a:ext uri="{FF2B5EF4-FFF2-40B4-BE49-F238E27FC236}">
                <a16:creationId xmlns:a16="http://schemas.microsoft.com/office/drawing/2014/main" id="{48353EEA-CC13-4070-93D8-8143A1AFC0EF}"/>
              </a:ext>
            </a:extLst>
          </p:cNvPr>
          <p:cNvCxnSpPr>
            <a:stCxn id="97" idx="3"/>
            <a:endCxn id="96" idx="7"/>
          </p:cNvCxnSpPr>
          <p:nvPr/>
        </p:nvCxnSpPr>
        <p:spPr>
          <a:xfrm flipH="1">
            <a:off x="4055296" y="2780773"/>
            <a:ext cx="137053" cy="199074"/>
          </a:xfrm>
          <a:prstGeom prst="straightConnector1">
            <a:avLst/>
          </a:prstGeom>
          <a:ln w="1905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接箭头连接符 106">
            <a:extLst>
              <a:ext uri="{FF2B5EF4-FFF2-40B4-BE49-F238E27FC236}">
                <a16:creationId xmlns:a16="http://schemas.microsoft.com/office/drawing/2014/main" id="{77A30F56-A3AA-4788-9297-1E267D87084A}"/>
              </a:ext>
            </a:extLst>
          </p:cNvPr>
          <p:cNvCxnSpPr>
            <a:stCxn id="98" idx="1"/>
            <a:endCxn id="96" idx="5"/>
          </p:cNvCxnSpPr>
          <p:nvPr/>
        </p:nvCxnSpPr>
        <p:spPr>
          <a:xfrm flipH="1" flipV="1">
            <a:off x="4055296" y="3107127"/>
            <a:ext cx="216196" cy="144393"/>
          </a:xfrm>
          <a:prstGeom prst="straightConnector1">
            <a:avLst/>
          </a:prstGeom>
          <a:ln w="1905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矩形: 圆角 108">
            <a:extLst>
              <a:ext uri="{FF2B5EF4-FFF2-40B4-BE49-F238E27FC236}">
                <a16:creationId xmlns:a16="http://schemas.microsoft.com/office/drawing/2014/main" id="{4A5ABE32-084A-4F38-B8B9-7DAA753993BC}"/>
              </a:ext>
            </a:extLst>
          </p:cNvPr>
          <p:cNvSpPr/>
          <p:nvPr/>
        </p:nvSpPr>
        <p:spPr>
          <a:xfrm>
            <a:off x="3475785" y="2556627"/>
            <a:ext cx="990590" cy="9372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3BEC2CF1-ACDA-48D4-908F-457C4F167F09}"/>
              </a:ext>
            </a:extLst>
          </p:cNvPr>
          <p:cNvSpPr txBox="1"/>
          <p:nvPr/>
        </p:nvSpPr>
        <p:spPr>
          <a:xfrm>
            <a:off x="3712705" y="2195400"/>
            <a:ext cx="424732" cy="246221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en-US" altLang="zh-CN" sz="1200" dirty="0">
                <a:latin typeface="Source Han Sans SC Normal" panose="020B0400000000000000" pitchFamily="34" charset="-128"/>
                <a:ea typeface="Source Han Sans SC Normal" panose="020B0400000000000000" pitchFamily="34" charset="-128"/>
              </a:rPr>
              <a:t>…</a:t>
            </a:r>
            <a:endParaRPr kumimoji="1" lang="zh-CN" altLang="en-US" sz="1200" dirty="0">
              <a:latin typeface="Source Han Sans SC Normal" panose="020B0400000000000000" pitchFamily="34" charset="-128"/>
              <a:ea typeface="Source Han Sans SC Normal" panose="020B0400000000000000" pitchFamily="34" charset="-128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7" name="矩形 36">
                <a:extLst>
                  <a:ext uri="{FF2B5EF4-FFF2-40B4-BE49-F238E27FC236}">
                    <a16:creationId xmlns:a16="http://schemas.microsoft.com/office/drawing/2014/main" id="{2AE35A14-E6BE-4C2E-8985-9DE0FB70097C}"/>
                  </a:ext>
                </a:extLst>
              </p:cNvPr>
              <p:cNvSpPr/>
              <p:nvPr/>
            </p:nvSpPr>
            <p:spPr>
              <a:xfrm>
                <a:off x="4922279" y="1490460"/>
                <a:ext cx="518617" cy="24256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altLang="zh-CN" sz="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𝒒</m:t>
                          </m:r>
                        </m:sub>
                        <m:sup>
                          <m:r>
                            <a:rPr lang="en-US" altLang="zh-CN" sz="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p>
                      </m:sSubSup>
                      <m:r>
                        <a:rPr lang="en-US" altLang="zh-CN" sz="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n-US" altLang="zh-CN" sz="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altLang="zh-CN" sz="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  <m:sup>
                          <m:r>
                            <a:rPr lang="en-US" altLang="zh-CN" sz="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p>
                      </m:sSubSup>
                      <m:r>
                        <a:rPr lang="en-US" altLang="zh-CN" sz="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n-US" altLang="zh-CN" sz="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altLang="zh-CN" sz="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𝒗</m:t>
                          </m:r>
                        </m:sub>
                        <m:sup>
                          <m:r>
                            <a:rPr lang="en-US" altLang="zh-CN" sz="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p>
                      </m:sSubSup>
                    </m:oMath>
                  </m:oMathPara>
                </a14:m>
                <a:endParaRPr lang="zh-CN" altLang="en-US" sz="800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7" name="矩形 36">
                <a:extLst>
                  <a:ext uri="{FF2B5EF4-FFF2-40B4-BE49-F238E27FC236}">
                    <a16:creationId xmlns:a16="http://schemas.microsoft.com/office/drawing/2014/main" id="{2AE35A14-E6BE-4C2E-8985-9DE0FB7009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2279" y="1490460"/>
                <a:ext cx="518617" cy="242560"/>
              </a:xfrm>
              <a:prstGeom prst="rect">
                <a:avLst/>
              </a:prstGeom>
              <a:blipFill>
                <a:blip r:embed="rId14"/>
                <a:stretch>
                  <a:fillRect l="-568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3" name="矩形 112">
                <a:extLst>
                  <a:ext uri="{FF2B5EF4-FFF2-40B4-BE49-F238E27FC236}">
                    <a16:creationId xmlns:a16="http://schemas.microsoft.com/office/drawing/2014/main" id="{13ECCACF-4C4E-4B98-B50C-8410433D8ECD}"/>
                  </a:ext>
                </a:extLst>
              </p:cNvPr>
              <p:cNvSpPr/>
              <p:nvPr/>
            </p:nvSpPr>
            <p:spPr>
              <a:xfrm>
                <a:off x="4927560" y="2907081"/>
                <a:ext cx="514785" cy="24256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altLang="zh-CN" sz="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𝒒</m:t>
                          </m:r>
                        </m:sub>
                        <m:sup>
                          <m:r>
                            <a:rPr lang="en-US" altLang="zh-CN" sz="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p>
                      </m:sSubSup>
                      <m:r>
                        <a:rPr lang="en-US" altLang="zh-CN" sz="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n-US" altLang="zh-CN" sz="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altLang="zh-CN" sz="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  <m:sup>
                          <m:r>
                            <a:rPr lang="en-US" altLang="zh-CN" sz="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p>
                      </m:sSubSup>
                      <m:r>
                        <a:rPr lang="en-US" altLang="zh-CN" sz="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n-US" altLang="zh-CN" sz="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altLang="zh-CN" sz="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𝒗</m:t>
                          </m:r>
                        </m:sub>
                        <m:sup>
                          <m:r>
                            <a:rPr lang="en-US" altLang="zh-CN" sz="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p>
                      </m:sSubSup>
                    </m:oMath>
                  </m:oMathPara>
                </a14:m>
                <a:endParaRPr lang="zh-CN" altLang="en-US" sz="800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13" name="矩形 112">
                <a:extLst>
                  <a:ext uri="{FF2B5EF4-FFF2-40B4-BE49-F238E27FC236}">
                    <a16:creationId xmlns:a16="http://schemas.microsoft.com/office/drawing/2014/main" id="{13ECCACF-4C4E-4B98-B50C-8410433D8E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7560" y="2907081"/>
                <a:ext cx="514785" cy="242560"/>
              </a:xfrm>
              <a:prstGeom prst="rect">
                <a:avLst/>
              </a:prstGeom>
              <a:blipFill>
                <a:blip r:embed="rId15"/>
                <a:stretch>
                  <a:fillRect l="-574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F4163829-4C26-4FE8-9105-5EA2F3770DCE}"/>
              </a:ext>
            </a:extLst>
          </p:cNvPr>
          <p:cNvCxnSpPr>
            <a:cxnSpLocks/>
            <a:stCxn id="32" idx="3"/>
            <a:endCxn id="37" idx="1"/>
          </p:cNvCxnSpPr>
          <p:nvPr/>
        </p:nvCxnSpPr>
        <p:spPr>
          <a:xfrm>
            <a:off x="4466375" y="1604998"/>
            <a:ext cx="455904" cy="6742"/>
          </a:xfrm>
          <a:prstGeom prst="straightConnector1">
            <a:avLst/>
          </a:prstGeom>
          <a:ln w="1905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箭头连接符 43">
            <a:extLst>
              <a:ext uri="{FF2B5EF4-FFF2-40B4-BE49-F238E27FC236}">
                <a16:creationId xmlns:a16="http://schemas.microsoft.com/office/drawing/2014/main" id="{431C1526-5F38-41C4-A22D-94EEFD485E81}"/>
              </a:ext>
            </a:extLst>
          </p:cNvPr>
          <p:cNvCxnSpPr>
            <a:cxnSpLocks/>
            <a:stCxn id="109" idx="3"/>
            <a:endCxn id="113" idx="1"/>
          </p:cNvCxnSpPr>
          <p:nvPr/>
        </p:nvCxnSpPr>
        <p:spPr>
          <a:xfrm>
            <a:off x="4466375" y="3025247"/>
            <a:ext cx="461185" cy="3114"/>
          </a:xfrm>
          <a:prstGeom prst="straightConnector1">
            <a:avLst/>
          </a:prstGeom>
          <a:ln w="1905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箭头连接符 46">
            <a:extLst>
              <a:ext uri="{FF2B5EF4-FFF2-40B4-BE49-F238E27FC236}">
                <a16:creationId xmlns:a16="http://schemas.microsoft.com/office/drawing/2014/main" id="{7D2450CC-C5F6-4266-AC2F-47718ECAE5BC}"/>
              </a:ext>
            </a:extLst>
          </p:cNvPr>
          <p:cNvCxnSpPr>
            <a:cxnSpLocks/>
            <a:stCxn id="37" idx="3"/>
            <a:endCxn id="334" idx="1"/>
          </p:cNvCxnSpPr>
          <p:nvPr/>
        </p:nvCxnSpPr>
        <p:spPr>
          <a:xfrm flipV="1">
            <a:off x="5440896" y="1604244"/>
            <a:ext cx="652225" cy="7496"/>
          </a:xfrm>
          <a:prstGeom prst="straightConnector1">
            <a:avLst/>
          </a:prstGeom>
          <a:ln w="1905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直接箭头连接符 115">
            <a:extLst>
              <a:ext uri="{FF2B5EF4-FFF2-40B4-BE49-F238E27FC236}">
                <a16:creationId xmlns:a16="http://schemas.microsoft.com/office/drawing/2014/main" id="{CA657AAF-448E-4A8B-9F3B-C90998AB883F}"/>
              </a:ext>
            </a:extLst>
          </p:cNvPr>
          <p:cNvCxnSpPr>
            <a:cxnSpLocks/>
            <a:stCxn id="113" idx="3"/>
            <a:endCxn id="118" idx="1"/>
          </p:cNvCxnSpPr>
          <p:nvPr/>
        </p:nvCxnSpPr>
        <p:spPr>
          <a:xfrm flipV="1">
            <a:off x="5442345" y="3025247"/>
            <a:ext cx="608829" cy="3114"/>
          </a:xfrm>
          <a:prstGeom prst="straightConnector1">
            <a:avLst/>
          </a:prstGeom>
          <a:ln w="1905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矩形 117">
                <a:extLst>
                  <a:ext uri="{FF2B5EF4-FFF2-40B4-BE49-F238E27FC236}">
                    <a16:creationId xmlns:a16="http://schemas.microsoft.com/office/drawing/2014/main" id="{2348BFAE-292E-4EBA-B36D-16DD11FB4B4F}"/>
                  </a:ext>
                </a:extLst>
              </p:cNvPr>
              <p:cNvSpPr/>
              <p:nvPr/>
            </p:nvSpPr>
            <p:spPr>
              <a:xfrm>
                <a:off x="6051174" y="2846315"/>
                <a:ext cx="596518" cy="357864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𝐴𝑡𝑡𝑒𝑛𝑡𝑖𝑜𝑛</m:t>
                      </m:r>
                    </m:oMath>
                  </m:oMathPara>
                </a14:m>
                <a:endParaRPr lang="zh-CN" altLang="en-US" sz="10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8" name="矩形 117">
                <a:extLst>
                  <a:ext uri="{FF2B5EF4-FFF2-40B4-BE49-F238E27FC236}">
                    <a16:creationId xmlns:a16="http://schemas.microsoft.com/office/drawing/2014/main" id="{2348BFAE-292E-4EBA-B36D-16DD11FB4B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1174" y="2846315"/>
                <a:ext cx="596518" cy="357864"/>
              </a:xfrm>
              <a:prstGeom prst="rect">
                <a:avLst/>
              </a:prstGeom>
              <a:blipFill>
                <a:blip r:embed="rId16"/>
                <a:stretch>
                  <a:fillRect l="-600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9" name="矩形 118">
            <a:extLst>
              <a:ext uri="{FF2B5EF4-FFF2-40B4-BE49-F238E27FC236}">
                <a16:creationId xmlns:a16="http://schemas.microsoft.com/office/drawing/2014/main" id="{61FAEA4E-2AD6-462F-BE31-61E33D341556}"/>
              </a:ext>
            </a:extLst>
          </p:cNvPr>
          <p:cNvSpPr/>
          <p:nvPr/>
        </p:nvSpPr>
        <p:spPr>
          <a:xfrm>
            <a:off x="6980138" y="2114402"/>
            <a:ext cx="657265" cy="34409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00" dirty="0"/>
          </a:p>
        </p:txBody>
      </p:sp>
      <p:cxnSp>
        <p:nvCxnSpPr>
          <p:cNvPr id="52" name="直接箭头连接符 51">
            <a:extLst>
              <a:ext uri="{FF2B5EF4-FFF2-40B4-BE49-F238E27FC236}">
                <a16:creationId xmlns:a16="http://schemas.microsoft.com/office/drawing/2014/main" id="{1D8C1B3F-B6E6-4381-9934-DF6699C31690}"/>
              </a:ext>
            </a:extLst>
          </p:cNvPr>
          <p:cNvCxnSpPr>
            <a:cxnSpLocks/>
            <a:stCxn id="334" idx="3"/>
            <a:endCxn id="119" idx="1"/>
          </p:cNvCxnSpPr>
          <p:nvPr/>
        </p:nvCxnSpPr>
        <p:spPr>
          <a:xfrm>
            <a:off x="6689639" y="1604244"/>
            <a:ext cx="290499" cy="682208"/>
          </a:xfrm>
          <a:prstGeom prst="straightConnector1">
            <a:avLst/>
          </a:prstGeom>
          <a:ln w="1905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箭头连接符 53">
            <a:extLst>
              <a:ext uri="{FF2B5EF4-FFF2-40B4-BE49-F238E27FC236}">
                <a16:creationId xmlns:a16="http://schemas.microsoft.com/office/drawing/2014/main" id="{54DF213C-6BD3-47F7-B4D7-6C9A2A666422}"/>
              </a:ext>
            </a:extLst>
          </p:cNvPr>
          <p:cNvCxnSpPr>
            <a:cxnSpLocks/>
            <a:stCxn id="118" idx="3"/>
            <a:endCxn id="119" idx="1"/>
          </p:cNvCxnSpPr>
          <p:nvPr/>
        </p:nvCxnSpPr>
        <p:spPr>
          <a:xfrm flipV="1">
            <a:off x="6647692" y="2286452"/>
            <a:ext cx="332446" cy="738795"/>
          </a:xfrm>
          <a:prstGeom prst="straightConnector1">
            <a:avLst/>
          </a:prstGeom>
          <a:ln w="1905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连接符: 肘形 60">
            <a:extLst>
              <a:ext uri="{FF2B5EF4-FFF2-40B4-BE49-F238E27FC236}">
                <a16:creationId xmlns:a16="http://schemas.microsoft.com/office/drawing/2014/main" id="{C9AADC1C-B0E8-40F6-B6A6-CCD465ACA281}"/>
              </a:ext>
            </a:extLst>
          </p:cNvPr>
          <p:cNvCxnSpPr>
            <a:cxnSpLocks/>
            <a:stCxn id="119" idx="3"/>
          </p:cNvCxnSpPr>
          <p:nvPr/>
        </p:nvCxnSpPr>
        <p:spPr>
          <a:xfrm flipH="1">
            <a:off x="4091036" y="2286452"/>
            <a:ext cx="3546367" cy="3312037"/>
          </a:xfrm>
          <a:prstGeom prst="bentConnector3">
            <a:avLst>
              <a:gd name="adj1" fmla="val -22012"/>
            </a:avLst>
          </a:prstGeom>
          <a:ln w="1905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连接符: 肘形 63">
            <a:extLst>
              <a:ext uri="{FF2B5EF4-FFF2-40B4-BE49-F238E27FC236}">
                <a16:creationId xmlns:a16="http://schemas.microsoft.com/office/drawing/2014/main" id="{76173E79-4A70-482E-89E4-BF31BC779B83}"/>
              </a:ext>
            </a:extLst>
          </p:cNvPr>
          <p:cNvCxnSpPr>
            <a:cxnSpLocks/>
            <a:stCxn id="368" idx="1"/>
            <a:endCxn id="5" idx="2"/>
          </p:cNvCxnSpPr>
          <p:nvPr/>
        </p:nvCxnSpPr>
        <p:spPr>
          <a:xfrm rot="10800000">
            <a:off x="938769" y="3020287"/>
            <a:ext cx="1671404" cy="2772006"/>
          </a:xfrm>
          <a:prstGeom prst="bentConnector2">
            <a:avLst/>
          </a:prstGeom>
          <a:ln w="1905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文本框 64">
                <a:extLst>
                  <a:ext uri="{FF2B5EF4-FFF2-40B4-BE49-F238E27FC236}">
                    <a16:creationId xmlns:a16="http://schemas.microsoft.com/office/drawing/2014/main" id="{77D34DBB-D2C4-4E28-A74F-5A21321691F1}"/>
                  </a:ext>
                </a:extLst>
              </p:cNvPr>
              <p:cNvSpPr txBox="1"/>
              <p:nvPr/>
            </p:nvSpPr>
            <p:spPr>
              <a:xfrm>
                <a:off x="6549963" y="1770822"/>
                <a:ext cx="412869" cy="351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200" b="0" i="1" smtClean="0">
                              <a:latin typeface="Cambria Math" panose="02040503050406030204" pitchFamily="18" charset="0"/>
                              <a:ea typeface="Source Han Sans SC Normal" panose="020B0400000000000000" pitchFamily="34" charset="-128"/>
                            </a:rPr>
                          </m:ctrlPr>
                        </m:sSubPr>
                        <m:e>
                          <m:r>
                            <a:rPr kumimoji="1" lang="en-US" altLang="zh-CN" sz="1200" i="1" smtClean="0">
                              <a:latin typeface="Cambria Math" panose="02040503050406030204" pitchFamily="18" charset="0"/>
                              <a:ea typeface="Source Han Sans SC Normal" panose="020B0400000000000000" pitchFamily="34" charset="-128"/>
                            </a:rPr>
                            <m:t>𝑝</m:t>
                          </m:r>
                        </m:e>
                        <m:sub>
                          <m:r>
                            <a:rPr kumimoji="1" lang="en-US" altLang="zh-CN" sz="1200" b="0" i="1" smtClean="0">
                              <a:latin typeface="Cambria Math" panose="02040503050406030204" pitchFamily="18" charset="0"/>
                              <a:ea typeface="Source Han Sans SC Normal" panose="020B0400000000000000" pitchFamily="34" charset="-128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kumimoji="1" lang="zh-CN" altLang="en-US" sz="1200" dirty="0">
                  <a:latin typeface="Source Han Sans SC Normal" panose="020B0400000000000000" pitchFamily="34" charset="-128"/>
                  <a:ea typeface="Source Han Sans SC Normal" panose="020B0400000000000000" pitchFamily="34" charset="-128"/>
                </a:endParaRPr>
              </a:p>
            </p:txBody>
          </p:sp>
        </mc:Choice>
        <mc:Fallback xmlns="">
          <p:sp>
            <p:nvSpPr>
              <p:cNvPr id="65" name="文本框 64">
                <a:extLst>
                  <a:ext uri="{FF2B5EF4-FFF2-40B4-BE49-F238E27FC236}">
                    <a16:creationId xmlns:a16="http://schemas.microsoft.com/office/drawing/2014/main" id="{77D34DBB-D2C4-4E28-A74F-5A21321691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9963" y="1770822"/>
                <a:ext cx="412869" cy="351763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文本框 137">
                <a:extLst>
                  <a:ext uri="{FF2B5EF4-FFF2-40B4-BE49-F238E27FC236}">
                    <a16:creationId xmlns:a16="http://schemas.microsoft.com/office/drawing/2014/main" id="{8382B9B9-9C40-485B-9AC7-89F33F64A5D1}"/>
                  </a:ext>
                </a:extLst>
              </p:cNvPr>
              <p:cNvSpPr txBox="1"/>
              <p:nvPr/>
            </p:nvSpPr>
            <p:spPr>
              <a:xfrm>
                <a:off x="6459452" y="2452144"/>
                <a:ext cx="400046" cy="3323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200" b="0" i="1" smtClean="0">
                              <a:latin typeface="Cambria Math" panose="02040503050406030204" pitchFamily="18" charset="0"/>
                              <a:ea typeface="Source Han Sans SC Normal" panose="020B0400000000000000" pitchFamily="34" charset="-128"/>
                            </a:rPr>
                          </m:ctrlPr>
                        </m:sSubPr>
                        <m:e>
                          <m:r>
                            <a:rPr kumimoji="1" lang="en-US" altLang="zh-CN" sz="1200" i="1" smtClean="0">
                              <a:latin typeface="Cambria Math" panose="02040503050406030204" pitchFamily="18" charset="0"/>
                              <a:ea typeface="Source Han Sans SC Normal" panose="020B0400000000000000" pitchFamily="34" charset="-128"/>
                            </a:rPr>
                            <m:t>𝑝</m:t>
                          </m:r>
                        </m:e>
                        <m:sub>
                          <m:r>
                            <a:rPr kumimoji="1" lang="en-US" altLang="zh-CN" sz="1200" b="0" i="1" smtClean="0">
                              <a:latin typeface="Cambria Math" panose="02040503050406030204" pitchFamily="18" charset="0"/>
                              <a:ea typeface="Source Han Sans SC Normal" panose="020B0400000000000000" pitchFamily="34" charset="-128"/>
                            </a:rPr>
                            <m:t>𝑖𝑙</m:t>
                          </m:r>
                        </m:sub>
                      </m:sSub>
                    </m:oMath>
                  </m:oMathPara>
                </a14:m>
                <a:endParaRPr kumimoji="1" lang="zh-CN" altLang="en-US" sz="1200" dirty="0">
                  <a:latin typeface="Source Han Sans SC Normal" panose="020B0400000000000000" pitchFamily="34" charset="-128"/>
                  <a:ea typeface="Source Han Sans SC Normal" panose="020B0400000000000000" pitchFamily="34" charset="-128"/>
                </a:endParaRPr>
              </a:p>
            </p:txBody>
          </p:sp>
        </mc:Choice>
        <mc:Fallback xmlns="">
          <p:sp>
            <p:nvSpPr>
              <p:cNvPr id="138" name="文本框 137">
                <a:extLst>
                  <a:ext uri="{FF2B5EF4-FFF2-40B4-BE49-F238E27FC236}">
                    <a16:creationId xmlns:a16="http://schemas.microsoft.com/office/drawing/2014/main" id="{8382B9B9-9C40-485B-9AC7-89F33F64A5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9452" y="2452144"/>
                <a:ext cx="400046" cy="332399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文本框 73">
                <a:extLst>
                  <a:ext uri="{FF2B5EF4-FFF2-40B4-BE49-F238E27FC236}">
                    <a16:creationId xmlns:a16="http://schemas.microsoft.com/office/drawing/2014/main" id="{A24D2FB9-BB4B-4064-ADE8-1C01D8DA9BD3}"/>
                  </a:ext>
                </a:extLst>
              </p:cNvPr>
              <p:cNvSpPr txBox="1"/>
              <p:nvPr/>
            </p:nvSpPr>
            <p:spPr>
              <a:xfrm>
                <a:off x="1191554" y="5445400"/>
                <a:ext cx="1197892" cy="3323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200" i="1" dirty="0" smtClean="0">
                          <a:latin typeface="Cambria Math" panose="02040503050406030204" pitchFamily="18" charset="0"/>
                          <a:ea typeface="Source Han Sans SC Normal" panose="020B0400000000000000" pitchFamily="34" charset="-128"/>
                        </a:rPr>
                        <m:t>𝑈𝑝𝑑𝑎𝑡𝑒</m:t>
                      </m:r>
                      <m:r>
                        <a:rPr kumimoji="1" lang="en-US" altLang="zh-CN" sz="1200" i="1" dirty="0" smtClean="0">
                          <a:latin typeface="Cambria Math" panose="02040503050406030204" pitchFamily="18" charset="0"/>
                          <a:ea typeface="Source Han Sans SC Normal" panose="020B0400000000000000" pitchFamily="34" charset="-128"/>
                        </a:rPr>
                        <m:t> </m:t>
                      </m:r>
                      <m:r>
                        <a:rPr kumimoji="1" lang="en-US" altLang="zh-CN" sz="1200" i="1" dirty="0" smtClean="0">
                          <a:latin typeface="Cambria Math" panose="02040503050406030204" pitchFamily="18" charset="0"/>
                          <a:ea typeface="Source Han Sans SC Normal" panose="020B0400000000000000" pitchFamily="34" charset="-128"/>
                        </a:rPr>
                        <m:t>𝑠𝑡𝑎𝑡𝑒𝑠</m:t>
                      </m:r>
                    </m:oMath>
                  </m:oMathPara>
                </a14:m>
                <a:endParaRPr kumimoji="1" lang="zh-CN" altLang="en-US" sz="1200" dirty="0">
                  <a:latin typeface="Source Han Sans SC Normal" panose="020B0400000000000000" pitchFamily="34" charset="-128"/>
                  <a:ea typeface="Source Han Sans SC Normal" panose="020B0400000000000000" pitchFamily="34" charset="-128"/>
                </a:endParaRPr>
              </a:p>
            </p:txBody>
          </p:sp>
        </mc:Choice>
        <mc:Fallback xmlns="">
          <p:sp>
            <p:nvSpPr>
              <p:cNvPr id="74" name="文本框 73">
                <a:extLst>
                  <a:ext uri="{FF2B5EF4-FFF2-40B4-BE49-F238E27FC236}">
                    <a16:creationId xmlns:a16="http://schemas.microsoft.com/office/drawing/2014/main" id="{A24D2FB9-BB4B-4064-ADE8-1C01D8DA9B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1554" y="5445400"/>
                <a:ext cx="1197892" cy="332399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1" name="直接箭头连接符 120">
            <a:extLst>
              <a:ext uri="{FF2B5EF4-FFF2-40B4-BE49-F238E27FC236}">
                <a16:creationId xmlns:a16="http://schemas.microsoft.com/office/drawing/2014/main" id="{505BCED4-EC75-4FA4-8BFB-08491324E3AF}"/>
              </a:ext>
            </a:extLst>
          </p:cNvPr>
          <p:cNvCxnSpPr>
            <a:cxnSpLocks/>
            <a:stCxn id="214" idx="3"/>
          </p:cNvCxnSpPr>
          <p:nvPr/>
        </p:nvCxnSpPr>
        <p:spPr>
          <a:xfrm flipV="1">
            <a:off x="2578896" y="2291598"/>
            <a:ext cx="661725" cy="4699"/>
          </a:xfrm>
          <a:prstGeom prst="straightConnector1">
            <a:avLst/>
          </a:prstGeom>
          <a:ln w="1905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4" name="流程图: 接点 173">
                <a:extLst>
                  <a:ext uri="{FF2B5EF4-FFF2-40B4-BE49-F238E27FC236}">
                    <a16:creationId xmlns:a16="http://schemas.microsoft.com/office/drawing/2014/main" id="{8E82BBD3-01FD-4381-95FF-259DD2253506}"/>
                  </a:ext>
                </a:extLst>
              </p:cNvPr>
              <p:cNvSpPr/>
              <p:nvPr/>
            </p:nvSpPr>
            <p:spPr>
              <a:xfrm rot="21236951">
                <a:off x="867807" y="2133368"/>
                <a:ext cx="216000" cy="216000"/>
              </a:xfrm>
              <a:prstGeom prst="flowChartConnector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zh-CN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4" name="流程图: 接点 173">
                <a:extLst>
                  <a:ext uri="{FF2B5EF4-FFF2-40B4-BE49-F238E27FC236}">
                    <a16:creationId xmlns:a16="http://schemas.microsoft.com/office/drawing/2014/main" id="{8E82BBD3-01FD-4381-95FF-259DD22535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1236951">
                <a:off x="867807" y="2133368"/>
                <a:ext cx="216000" cy="216000"/>
              </a:xfrm>
              <a:prstGeom prst="flowChartConnector">
                <a:avLst/>
              </a:prstGeom>
              <a:blipFill>
                <a:blip r:embed="rId20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8" name="流程图: 接点 177">
                <a:extLst>
                  <a:ext uri="{FF2B5EF4-FFF2-40B4-BE49-F238E27FC236}">
                    <a16:creationId xmlns:a16="http://schemas.microsoft.com/office/drawing/2014/main" id="{B41C5AD8-9AE9-4436-8B5B-130E9F858778}"/>
                  </a:ext>
                </a:extLst>
              </p:cNvPr>
              <p:cNvSpPr/>
              <p:nvPr/>
            </p:nvSpPr>
            <p:spPr>
              <a:xfrm>
                <a:off x="770409" y="1697419"/>
                <a:ext cx="216000" cy="216000"/>
              </a:xfrm>
              <a:prstGeom prst="flowChartConnector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100" i="1" dirty="0" smtClean="0">
                          <a:latin typeface="Cambria Math" panose="02040503050406030204" pitchFamily="18" charset="0"/>
                        </a:rPr>
                        <m:t>𝑗</m:t>
                      </m:r>
                    </m:oMath>
                  </m:oMathPara>
                </a14:m>
                <a:endParaRPr lang="zh-CN" altLang="en-US" sz="1100" dirty="0"/>
              </a:p>
            </p:txBody>
          </p:sp>
        </mc:Choice>
        <mc:Fallback xmlns="">
          <p:sp>
            <p:nvSpPr>
              <p:cNvPr id="178" name="流程图: 接点 177">
                <a:extLst>
                  <a:ext uri="{FF2B5EF4-FFF2-40B4-BE49-F238E27FC236}">
                    <a16:creationId xmlns:a16="http://schemas.microsoft.com/office/drawing/2014/main" id="{B41C5AD8-9AE9-4436-8B5B-130E9F8587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409" y="1697419"/>
                <a:ext cx="216000" cy="216000"/>
              </a:xfrm>
              <a:prstGeom prst="flowChartConnector">
                <a:avLst/>
              </a:prstGeom>
              <a:blipFill>
                <a:blip r:embed="rId21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1" name="流程图: 接点 180">
                <a:extLst>
                  <a:ext uri="{FF2B5EF4-FFF2-40B4-BE49-F238E27FC236}">
                    <a16:creationId xmlns:a16="http://schemas.microsoft.com/office/drawing/2014/main" id="{7418A3BE-0950-409C-BD62-22BDB722F501}"/>
                  </a:ext>
                </a:extLst>
              </p:cNvPr>
              <p:cNvSpPr/>
              <p:nvPr/>
            </p:nvSpPr>
            <p:spPr>
              <a:xfrm rot="21344316">
                <a:off x="576396" y="2545069"/>
                <a:ext cx="216000" cy="216000"/>
              </a:xfrm>
              <a:prstGeom prst="flowChartConnector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100" b="0" i="1" smtClean="0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zh-CN" altLang="en-US" sz="1100" dirty="0"/>
              </a:p>
            </p:txBody>
          </p:sp>
        </mc:Choice>
        <mc:Fallback xmlns="">
          <p:sp>
            <p:nvSpPr>
              <p:cNvPr id="181" name="流程图: 接点 180">
                <a:extLst>
                  <a:ext uri="{FF2B5EF4-FFF2-40B4-BE49-F238E27FC236}">
                    <a16:creationId xmlns:a16="http://schemas.microsoft.com/office/drawing/2014/main" id="{7418A3BE-0950-409C-BD62-22BDB722F5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1344316">
                <a:off x="576396" y="2545069"/>
                <a:ext cx="216000" cy="216000"/>
              </a:xfrm>
              <a:prstGeom prst="flowChartConnector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0" name="直接箭头连接符 139">
            <a:extLst>
              <a:ext uri="{FF2B5EF4-FFF2-40B4-BE49-F238E27FC236}">
                <a16:creationId xmlns:a16="http://schemas.microsoft.com/office/drawing/2014/main" id="{E8E992B4-6A47-47CC-B1BA-9A28268B3E0F}"/>
              </a:ext>
            </a:extLst>
          </p:cNvPr>
          <p:cNvCxnSpPr>
            <a:cxnSpLocks/>
            <a:stCxn id="178" idx="4"/>
            <a:endCxn id="174" idx="0"/>
          </p:cNvCxnSpPr>
          <p:nvPr/>
        </p:nvCxnSpPr>
        <p:spPr>
          <a:xfrm>
            <a:off x="878409" y="1913419"/>
            <a:ext cx="86014" cy="220551"/>
          </a:xfrm>
          <a:prstGeom prst="straightConnector1">
            <a:avLst/>
          </a:prstGeom>
          <a:ln w="12700">
            <a:solidFill>
              <a:schemeClr val="tx1"/>
            </a:solidFill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直接箭头连接符 146">
            <a:extLst>
              <a:ext uri="{FF2B5EF4-FFF2-40B4-BE49-F238E27FC236}">
                <a16:creationId xmlns:a16="http://schemas.microsoft.com/office/drawing/2014/main" id="{D41130DB-D276-4E78-B4AF-37DD113987B6}"/>
              </a:ext>
            </a:extLst>
          </p:cNvPr>
          <p:cNvCxnSpPr>
            <a:stCxn id="174" idx="3"/>
            <a:endCxn id="181" idx="7"/>
          </p:cNvCxnSpPr>
          <p:nvPr/>
        </p:nvCxnSpPr>
        <p:spPr>
          <a:xfrm flipH="1">
            <a:off x="754878" y="2325361"/>
            <a:ext cx="153036" cy="245876"/>
          </a:xfrm>
          <a:prstGeom prst="straightConnector1">
            <a:avLst/>
          </a:prstGeom>
          <a:ln w="12700">
            <a:solidFill>
              <a:schemeClr val="tx1"/>
            </a:solidFill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1" name="流程图: 接点 190">
                <a:extLst>
                  <a:ext uri="{FF2B5EF4-FFF2-40B4-BE49-F238E27FC236}">
                    <a16:creationId xmlns:a16="http://schemas.microsoft.com/office/drawing/2014/main" id="{C776422D-C253-426B-BF7A-33D62734D241}"/>
                  </a:ext>
                </a:extLst>
              </p:cNvPr>
              <p:cNvSpPr/>
              <p:nvPr/>
            </p:nvSpPr>
            <p:spPr>
              <a:xfrm rot="21164996">
                <a:off x="1186414" y="2367828"/>
                <a:ext cx="216000" cy="216000"/>
              </a:xfrm>
              <a:prstGeom prst="flowChartConnector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100" b="0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zh-CN" altLang="en-US" sz="1100" dirty="0"/>
              </a:p>
            </p:txBody>
          </p:sp>
        </mc:Choice>
        <mc:Fallback xmlns="">
          <p:sp>
            <p:nvSpPr>
              <p:cNvPr id="191" name="流程图: 接点 190">
                <a:extLst>
                  <a:ext uri="{FF2B5EF4-FFF2-40B4-BE49-F238E27FC236}">
                    <a16:creationId xmlns:a16="http://schemas.microsoft.com/office/drawing/2014/main" id="{C776422D-C253-426B-BF7A-33D62734D2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1164996">
                <a:off x="1186414" y="2367828"/>
                <a:ext cx="216000" cy="216000"/>
              </a:xfrm>
              <a:prstGeom prst="flowChartConnector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1" name="直接箭头连接符 150">
            <a:extLst>
              <a:ext uri="{FF2B5EF4-FFF2-40B4-BE49-F238E27FC236}">
                <a16:creationId xmlns:a16="http://schemas.microsoft.com/office/drawing/2014/main" id="{867D25CF-0FF0-4427-A0F6-5E2424D98BCA}"/>
              </a:ext>
            </a:extLst>
          </p:cNvPr>
          <p:cNvCxnSpPr>
            <a:stCxn id="174" idx="5"/>
            <a:endCxn id="191" idx="1"/>
          </p:cNvCxnSpPr>
          <p:nvPr/>
        </p:nvCxnSpPr>
        <p:spPr>
          <a:xfrm>
            <a:off x="1059800" y="2309261"/>
            <a:ext cx="149219" cy="100447"/>
          </a:xfrm>
          <a:prstGeom prst="straightConnector1">
            <a:avLst/>
          </a:prstGeom>
          <a:ln w="12700">
            <a:solidFill>
              <a:schemeClr val="tx1"/>
            </a:solidFill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连接符: 曲线 152">
            <a:extLst>
              <a:ext uri="{FF2B5EF4-FFF2-40B4-BE49-F238E27FC236}">
                <a16:creationId xmlns:a16="http://schemas.microsoft.com/office/drawing/2014/main" id="{DD752201-DC81-4428-96EC-8AC9E5644781}"/>
              </a:ext>
            </a:extLst>
          </p:cNvPr>
          <p:cNvCxnSpPr>
            <a:stCxn id="174" idx="7"/>
            <a:endCxn id="174" idx="6"/>
          </p:cNvCxnSpPr>
          <p:nvPr/>
        </p:nvCxnSpPr>
        <p:spPr>
          <a:xfrm rot="16200000" flipH="1">
            <a:off x="1027147" y="2173927"/>
            <a:ext cx="72609" cy="39505"/>
          </a:xfrm>
          <a:prstGeom prst="curvedConnector4">
            <a:avLst>
              <a:gd name="adj1" fmla="val -347900"/>
              <a:gd name="adj2" fmla="val 680185"/>
            </a:avLst>
          </a:prstGeom>
          <a:ln w="127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4" name="矩形 213">
                <a:extLst>
                  <a:ext uri="{FF2B5EF4-FFF2-40B4-BE49-F238E27FC236}">
                    <a16:creationId xmlns:a16="http://schemas.microsoft.com/office/drawing/2014/main" id="{BB8C11D5-5AFD-4A44-84E7-F704FA17EF78}"/>
                  </a:ext>
                </a:extLst>
              </p:cNvPr>
              <p:cNvSpPr/>
              <p:nvPr/>
            </p:nvSpPr>
            <p:spPr>
              <a:xfrm>
                <a:off x="1772567" y="2060497"/>
                <a:ext cx="806329" cy="471599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𝐺𝐴𝑇</m:t>
                      </m:r>
                    </m:oMath>
                  </m:oMathPara>
                </a14:m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4" name="矩形 213">
                <a:extLst>
                  <a:ext uri="{FF2B5EF4-FFF2-40B4-BE49-F238E27FC236}">
                    <a16:creationId xmlns:a16="http://schemas.microsoft.com/office/drawing/2014/main" id="{BB8C11D5-5AFD-4A44-84E7-F704FA17EF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2567" y="2060497"/>
                <a:ext cx="806329" cy="471599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6" name="直接箭头连接符 215">
            <a:extLst>
              <a:ext uri="{FF2B5EF4-FFF2-40B4-BE49-F238E27FC236}">
                <a16:creationId xmlns:a16="http://schemas.microsoft.com/office/drawing/2014/main" id="{772ACC6C-7708-49DC-BD75-319EBAF2C6EA}"/>
              </a:ext>
            </a:extLst>
          </p:cNvPr>
          <p:cNvCxnSpPr>
            <a:cxnSpLocks/>
            <a:stCxn id="5" idx="3"/>
            <a:endCxn id="214" idx="1"/>
          </p:cNvCxnSpPr>
          <p:nvPr/>
        </p:nvCxnSpPr>
        <p:spPr>
          <a:xfrm>
            <a:off x="1421810" y="2292115"/>
            <a:ext cx="350757" cy="4182"/>
          </a:xfrm>
          <a:prstGeom prst="straightConnector1">
            <a:avLst/>
          </a:prstGeom>
          <a:ln w="1905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矩形: 圆角 148">
                <a:extLst>
                  <a:ext uri="{FF2B5EF4-FFF2-40B4-BE49-F238E27FC236}">
                    <a16:creationId xmlns:a16="http://schemas.microsoft.com/office/drawing/2014/main" id="{94FD6320-2282-4596-8A00-E966D9F611C2}"/>
                  </a:ext>
                </a:extLst>
              </p:cNvPr>
              <p:cNvSpPr/>
              <p:nvPr/>
            </p:nvSpPr>
            <p:spPr>
              <a:xfrm>
                <a:off x="2866489" y="4446452"/>
                <a:ext cx="1011504" cy="610696"/>
              </a:xfrm>
              <a:prstGeom prst="roundRect">
                <a:avLst>
                  <a:gd name="adj" fmla="val 2110"/>
                </a:avLst>
              </a:prstGeom>
              <a:solidFill>
                <a:schemeClr val="tx2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100" i="1" dirty="0" smtClean="0">
                          <a:latin typeface="Cambria Math" panose="02040503050406030204" pitchFamily="18" charset="0"/>
                        </a:rPr>
                        <m:t>𝑇𝑟𝑎𝑖𝑛</m:t>
                      </m:r>
                      <m:r>
                        <a:rPr lang="en-US" altLang="zh-CN" sz="11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1100" b="0" i="1" dirty="0" smtClean="0">
                          <a:latin typeface="Cambria Math" panose="02040503050406030204" pitchFamily="18" charset="0"/>
                        </a:rPr>
                        <m:t>𝑀𝑜𝑑𝑢𝑙𝑒</m:t>
                      </m:r>
                    </m:oMath>
                  </m:oMathPara>
                </a14:m>
                <a:endParaRPr lang="zh-CN" altLang="en-US" sz="1100" dirty="0"/>
              </a:p>
            </p:txBody>
          </p:sp>
        </mc:Choice>
        <mc:Fallback xmlns="">
          <p:sp>
            <p:nvSpPr>
              <p:cNvPr id="149" name="矩形: 圆角 148">
                <a:extLst>
                  <a:ext uri="{FF2B5EF4-FFF2-40B4-BE49-F238E27FC236}">
                    <a16:creationId xmlns:a16="http://schemas.microsoft.com/office/drawing/2014/main" id="{94FD6320-2282-4596-8A00-E966D9F611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6489" y="4446452"/>
                <a:ext cx="1011504" cy="610696"/>
              </a:xfrm>
              <a:prstGeom prst="roundRect">
                <a:avLst>
                  <a:gd name="adj" fmla="val 2110"/>
                </a:avLst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6" name="直接箭头连接符 225">
            <a:extLst>
              <a:ext uri="{FF2B5EF4-FFF2-40B4-BE49-F238E27FC236}">
                <a16:creationId xmlns:a16="http://schemas.microsoft.com/office/drawing/2014/main" id="{4A99C88A-ACE8-482C-B73A-7D422C63662D}"/>
              </a:ext>
            </a:extLst>
          </p:cNvPr>
          <p:cNvCxnSpPr>
            <a:cxnSpLocks/>
          </p:cNvCxnSpPr>
          <p:nvPr/>
        </p:nvCxnSpPr>
        <p:spPr>
          <a:xfrm>
            <a:off x="2823458" y="2472036"/>
            <a:ext cx="426957" cy="1172"/>
          </a:xfrm>
          <a:prstGeom prst="straightConnector1">
            <a:avLst/>
          </a:prstGeom>
          <a:ln w="1905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直接箭头连接符 231">
            <a:extLst>
              <a:ext uri="{FF2B5EF4-FFF2-40B4-BE49-F238E27FC236}">
                <a16:creationId xmlns:a16="http://schemas.microsoft.com/office/drawing/2014/main" id="{AF4A253F-2825-46B5-9ED8-C9294801983D}"/>
              </a:ext>
            </a:extLst>
          </p:cNvPr>
          <p:cNvCxnSpPr>
            <a:cxnSpLocks/>
          </p:cNvCxnSpPr>
          <p:nvPr/>
        </p:nvCxnSpPr>
        <p:spPr>
          <a:xfrm>
            <a:off x="2944108" y="2643486"/>
            <a:ext cx="315140" cy="0"/>
          </a:xfrm>
          <a:prstGeom prst="straightConnector1">
            <a:avLst/>
          </a:prstGeom>
          <a:ln w="1905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7" name="文本框 246">
                <a:extLst>
                  <a:ext uri="{FF2B5EF4-FFF2-40B4-BE49-F238E27FC236}">
                    <a16:creationId xmlns:a16="http://schemas.microsoft.com/office/drawing/2014/main" id="{12FC01A0-9FB4-4DC3-BD1C-64604F62D526}"/>
                  </a:ext>
                </a:extLst>
              </p:cNvPr>
              <p:cNvSpPr txBox="1"/>
              <p:nvPr/>
            </p:nvSpPr>
            <p:spPr>
              <a:xfrm>
                <a:off x="1790500" y="2916107"/>
                <a:ext cx="637867" cy="3123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100" b="0" i="1" smtClean="0">
                          <a:latin typeface="Cambria Math" panose="02040503050406030204" pitchFamily="18" charset="0"/>
                          <a:ea typeface="Source Han Sans SC Normal" panose="020B0400000000000000" pitchFamily="34" charset="-128"/>
                        </a:rPr>
                        <m:t>𝑁𝑜𝑑𝑒</m:t>
                      </m:r>
                      <m:r>
                        <a:rPr kumimoji="1" lang="en-US" altLang="zh-CN" sz="1100" b="0" i="1" smtClean="0">
                          <a:latin typeface="Cambria Math" panose="02040503050406030204" pitchFamily="18" charset="0"/>
                          <a:ea typeface="Source Han Sans SC Normal" panose="020B0400000000000000" pitchFamily="34" charset="-128"/>
                        </a:rPr>
                        <m:t> </m:t>
                      </m:r>
                      <m:r>
                        <a:rPr kumimoji="1" lang="en-US" altLang="zh-CN" sz="1100" b="0" i="1" smtClean="0">
                          <a:latin typeface="Cambria Math" panose="02040503050406030204" pitchFamily="18" charset="0"/>
                          <a:ea typeface="Source Han Sans SC Normal" panose="020B0400000000000000" pitchFamily="34" charset="-128"/>
                        </a:rPr>
                        <m:t>𝑖</m:t>
                      </m:r>
                    </m:oMath>
                  </m:oMathPara>
                </a14:m>
                <a:endParaRPr kumimoji="1" lang="zh-CN" altLang="en-US" sz="1100" dirty="0">
                  <a:latin typeface="Source Han Sans SC Normal" panose="020B0400000000000000" pitchFamily="34" charset="-128"/>
                  <a:ea typeface="Source Han Sans SC Normal" panose="020B0400000000000000" pitchFamily="34" charset="-128"/>
                </a:endParaRPr>
              </a:p>
            </p:txBody>
          </p:sp>
        </mc:Choice>
        <mc:Fallback xmlns="">
          <p:sp>
            <p:nvSpPr>
              <p:cNvPr id="247" name="文本框 246">
                <a:extLst>
                  <a:ext uri="{FF2B5EF4-FFF2-40B4-BE49-F238E27FC236}">
                    <a16:creationId xmlns:a16="http://schemas.microsoft.com/office/drawing/2014/main" id="{12FC01A0-9FB4-4DC3-BD1C-64604F62D5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0500" y="2916107"/>
                <a:ext cx="637867" cy="312393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8" name="文本框 247">
                <a:extLst>
                  <a:ext uri="{FF2B5EF4-FFF2-40B4-BE49-F238E27FC236}">
                    <a16:creationId xmlns:a16="http://schemas.microsoft.com/office/drawing/2014/main" id="{87E21FF4-E3D0-449E-9BB0-AB0BC914BECB}"/>
                  </a:ext>
                </a:extLst>
              </p:cNvPr>
              <p:cNvSpPr txBox="1"/>
              <p:nvPr/>
            </p:nvSpPr>
            <p:spPr>
              <a:xfrm>
                <a:off x="1935399" y="3069553"/>
                <a:ext cx="642227" cy="3123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100" b="0" i="1" smtClean="0">
                          <a:latin typeface="Cambria Math" panose="02040503050406030204" pitchFamily="18" charset="0"/>
                          <a:ea typeface="Source Han Sans SC Normal" panose="020B0400000000000000" pitchFamily="34" charset="-128"/>
                        </a:rPr>
                        <m:t>𝑁𝑜𝑑𝑒</m:t>
                      </m:r>
                      <m:r>
                        <a:rPr kumimoji="1" lang="en-US" altLang="zh-CN" sz="1100" b="0" i="1" smtClean="0">
                          <a:latin typeface="Cambria Math" panose="02040503050406030204" pitchFamily="18" charset="0"/>
                          <a:ea typeface="Source Han Sans SC Normal" panose="020B0400000000000000" pitchFamily="34" charset="-128"/>
                        </a:rPr>
                        <m:t> </m:t>
                      </m:r>
                      <m:r>
                        <a:rPr kumimoji="1" lang="en-US" altLang="zh-CN" sz="1100" b="0" i="1" smtClean="0">
                          <a:latin typeface="Cambria Math" panose="02040503050406030204" pitchFamily="18" charset="0"/>
                          <a:ea typeface="Source Han Sans SC Normal" panose="020B0400000000000000" pitchFamily="34" charset="-128"/>
                        </a:rPr>
                        <m:t>𝑗</m:t>
                      </m:r>
                    </m:oMath>
                  </m:oMathPara>
                </a14:m>
                <a:endParaRPr kumimoji="1" lang="zh-CN" altLang="en-US" sz="1100" dirty="0">
                  <a:latin typeface="Source Han Sans SC Normal" panose="020B0400000000000000" pitchFamily="34" charset="-128"/>
                  <a:ea typeface="Source Han Sans SC Normal" panose="020B0400000000000000" pitchFamily="34" charset="-128"/>
                </a:endParaRPr>
              </a:p>
            </p:txBody>
          </p:sp>
        </mc:Choice>
        <mc:Fallback xmlns="">
          <p:sp>
            <p:nvSpPr>
              <p:cNvPr id="248" name="文本框 247">
                <a:extLst>
                  <a:ext uri="{FF2B5EF4-FFF2-40B4-BE49-F238E27FC236}">
                    <a16:creationId xmlns:a16="http://schemas.microsoft.com/office/drawing/2014/main" id="{87E21FF4-E3D0-449E-9BB0-AB0BC914BE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5399" y="3069553"/>
                <a:ext cx="642227" cy="312393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9" name="文本框 248">
                <a:extLst>
                  <a:ext uri="{FF2B5EF4-FFF2-40B4-BE49-F238E27FC236}">
                    <a16:creationId xmlns:a16="http://schemas.microsoft.com/office/drawing/2014/main" id="{66A5CE4C-4354-435D-BFE5-DDBC410B9A36}"/>
                  </a:ext>
                </a:extLst>
              </p:cNvPr>
              <p:cNvSpPr txBox="1"/>
              <p:nvPr/>
            </p:nvSpPr>
            <p:spPr>
              <a:xfrm>
                <a:off x="2084256" y="3225749"/>
                <a:ext cx="694549" cy="3123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100" b="0" i="1" smtClean="0">
                          <a:latin typeface="Cambria Math" panose="02040503050406030204" pitchFamily="18" charset="0"/>
                          <a:ea typeface="Source Han Sans SC Normal" panose="020B0400000000000000" pitchFamily="34" charset="-128"/>
                        </a:rPr>
                        <m:t>𝑁𝑜𝑑𝑒</m:t>
                      </m:r>
                      <m:r>
                        <a:rPr kumimoji="1" lang="en-US" altLang="zh-CN" sz="1100" b="0" i="1" smtClean="0">
                          <a:latin typeface="Cambria Math" panose="02040503050406030204" pitchFamily="18" charset="0"/>
                          <a:ea typeface="Source Han Sans SC Normal" panose="020B0400000000000000" pitchFamily="34" charset="-128"/>
                        </a:rPr>
                        <m:t> </m:t>
                      </m:r>
                      <m:r>
                        <a:rPr kumimoji="1" lang="en-US" altLang="zh-CN" sz="1100" b="0" i="1" smtClean="0">
                          <a:latin typeface="Cambria Math" panose="02040503050406030204" pitchFamily="18" charset="0"/>
                          <a:ea typeface="Source Han Sans SC Normal" panose="020B0400000000000000" pitchFamily="34" charset="-128"/>
                        </a:rPr>
                        <m:t>𝑁</m:t>
                      </m:r>
                    </m:oMath>
                  </m:oMathPara>
                </a14:m>
                <a:endParaRPr kumimoji="1" lang="zh-CN" altLang="en-US" sz="1100" dirty="0">
                  <a:latin typeface="Source Han Sans SC Normal" panose="020B0400000000000000" pitchFamily="34" charset="-128"/>
                  <a:ea typeface="Source Han Sans SC Normal" panose="020B0400000000000000" pitchFamily="34" charset="-128"/>
                </a:endParaRPr>
              </a:p>
            </p:txBody>
          </p:sp>
        </mc:Choice>
        <mc:Fallback xmlns="">
          <p:sp>
            <p:nvSpPr>
              <p:cNvPr id="249" name="文本框 248">
                <a:extLst>
                  <a:ext uri="{FF2B5EF4-FFF2-40B4-BE49-F238E27FC236}">
                    <a16:creationId xmlns:a16="http://schemas.microsoft.com/office/drawing/2014/main" id="{66A5CE4C-4354-435D-BFE5-DDBC410B9A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4256" y="3225749"/>
                <a:ext cx="694549" cy="312393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0" name="文本框 249">
                <a:extLst>
                  <a:ext uri="{FF2B5EF4-FFF2-40B4-BE49-F238E27FC236}">
                    <a16:creationId xmlns:a16="http://schemas.microsoft.com/office/drawing/2014/main" id="{63B486F1-2B75-4D0D-A876-6F7324769C85}"/>
                  </a:ext>
                </a:extLst>
              </p:cNvPr>
              <p:cNvSpPr txBox="1"/>
              <p:nvPr/>
            </p:nvSpPr>
            <p:spPr>
              <a:xfrm>
                <a:off x="6081325" y="3385891"/>
                <a:ext cx="678647" cy="3323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200" b="0" i="1" smtClean="0">
                          <a:latin typeface="Cambria Math" panose="02040503050406030204" pitchFamily="18" charset="0"/>
                          <a:ea typeface="Source Han Sans SC Normal" panose="020B0400000000000000" pitchFamily="34" charset="-128"/>
                        </a:rPr>
                        <m:t>𝑁𝑜𝑑𝑒</m:t>
                      </m:r>
                      <m:r>
                        <a:rPr kumimoji="1" lang="en-US" altLang="zh-CN" sz="1200" b="0" i="1" smtClean="0">
                          <a:latin typeface="Cambria Math" panose="02040503050406030204" pitchFamily="18" charset="0"/>
                          <a:ea typeface="Source Han Sans SC Normal" panose="020B0400000000000000" pitchFamily="34" charset="-128"/>
                        </a:rPr>
                        <m:t> </m:t>
                      </m:r>
                      <m:r>
                        <a:rPr kumimoji="1" lang="en-US" altLang="zh-CN" sz="1200" b="0" i="1" smtClean="0">
                          <a:latin typeface="Cambria Math" panose="02040503050406030204" pitchFamily="18" charset="0"/>
                          <a:ea typeface="Source Han Sans SC Normal" panose="020B0400000000000000" pitchFamily="34" charset="-128"/>
                        </a:rPr>
                        <m:t>𝑖</m:t>
                      </m:r>
                    </m:oMath>
                  </m:oMathPara>
                </a14:m>
                <a:endParaRPr kumimoji="1" lang="zh-CN" altLang="en-US" sz="1200" dirty="0">
                  <a:latin typeface="Source Han Sans SC Normal" panose="020B0400000000000000" pitchFamily="34" charset="-128"/>
                  <a:ea typeface="Source Han Sans SC Normal" panose="020B0400000000000000" pitchFamily="34" charset="-128"/>
                </a:endParaRPr>
              </a:p>
            </p:txBody>
          </p:sp>
        </mc:Choice>
        <mc:Fallback xmlns="">
          <p:sp>
            <p:nvSpPr>
              <p:cNvPr id="250" name="文本框 249">
                <a:extLst>
                  <a:ext uri="{FF2B5EF4-FFF2-40B4-BE49-F238E27FC236}">
                    <a16:creationId xmlns:a16="http://schemas.microsoft.com/office/drawing/2014/main" id="{63B486F1-2B75-4D0D-A876-6F7324769C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1325" y="3385891"/>
                <a:ext cx="678647" cy="332399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1" name="文本框 250">
                <a:extLst>
                  <a:ext uri="{FF2B5EF4-FFF2-40B4-BE49-F238E27FC236}">
                    <a16:creationId xmlns:a16="http://schemas.microsoft.com/office/drawing/2014/main" id="{B3300542-DD36-4452-B2CE-889B014A009A}"/>
                  </a:ext>
                </a:extLst>
              </p:cNvPr>
              <p:cNvSpPr txBox="1"/>
              <p:nvPr/>
            </p:nvSpPr>
            <p:spPr>
              <a:xfrm>
                <a:off x="6244364" y="3559356"/>
                <a:ext cx="684418" cy="3323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200" b="0" i="1" smtClean="0">
                          <a:latin typeface="Cambria Math" panose="02040503050406030204" pitchFamily="18" charset="0"/>
                          <a:ea typeface="Source Han Sans SC Normal" panose="020B0400000000000000" pitchFamily="34" charset="-128"/>
                        </a:rPr>
                        <m:t>𝑁𝑜𝑑𝑒</m:t>
                      </m:r>
                      <m:r>
                        <a:rPr kumimoji="1" lang="en-US" altLang="zh-CN" sz="1200" b="0" i="1" smtClean="0">
                          <a:latin typeface="Cambria Math" panose="02040503050406030204" pitchFamily="18" charset="0"/>
                          <a:ea typeface="Source Han Sans SC Normal" panose="020B0400000000000000" pitchFamily="34" charset="-128"/>
                        </a:rPr>
                        <m:t> </m:t>
                      </m:r>
                      <m:r>
                        <a:rPr kumimoji="1" lang="en-US" altLang="zh-CN" sz="1200" b="0" i="1" smtClean="0">
                          <a:latin typeface="Cambria Math" panose="02040503050406030204" pitchFamily="18" charset="0"/>
                          <a:ea typeface="Source Han Sans SC Normal" panose="020B0400000000000000" pitchFamily="34" charset="-128"/>
                        </a:rPr>
                        <m:t>𝑗</m:t>
                      </m:r>
                    </m:oMath>
                  </m:oMathPara>
                </a14:m>
                <a:endParaRPr kumimoji="1" lang="zh-CN" altLang="en-US" sz="1200" dirty="0">
                  <a:latin typeface="Source Han Sans SC Normal" panose="020B0400000000000000" pitchFamily="34" charset="-128"/>
                  <a:ea typeface="Source Han Sans SC Normal" panose="020B0400000000000000" pitchFamily="34" charset="-128"/>
                </a:endParaRPr>
              </a:p>
            </p:txBody>
          </p:sp>
        </mc:Choice>
        <mc:Fallback xmlns="">
          <p:sp>
            <p:nvSpPr>
              <p:cNvPr id="251" name="文本框 250">
                <a:extLst>
                  <a:ext uri="{FF2B5EF4-FFF2-40B4-BE49-F238E27FC236}">
                    <a16:creationId xmlns:a16="http://schemas.microsoft.com/office/drawing/2014/main" id="{B3300542-DD36-4452-B2CE-889B014A00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4364" y="3559356"/>
                <a:ext cx="684418" cy="332399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2" name="文本框 251">
                <a:extLst>
                  <a:ext uri="{FF2B5EF4-FFF2-40B4-BE49-F238E27FC236}">
                    <a16:creationId xmlns:a16="http://schemas.microsoft.com/office/drawing/2014/main" id="{B7ED94E0-D919-4507-823D-2B4DD49F0A0F}"/>
                  </a:ext>
                </a:extLst>
              </p:cNvPr>
              <p:cNvSpPr txBox="1"/>
              <p:nvPr/>
            </p:nvSpPr>
            <p:spPr>
              <a:xfrm>
                <a:off x="6405176" y="3695645"/>
                <a:ext cx="741678" cy="3323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200" b="0" i="1" smtClean="0">
                          <a:latin typeface="Cambria Math" panose="02040503050406030204" pitchFamily="18" charset="0"/>
                          <a:ea typeface="Source Han Sans SC Normal" panose="020B0400000000000000" pitchFamily="34" charset="-128"/>
                        </a:rPr>
                        <m:t>𝑁𝑜𝑑𝑒</m:t>
                      </m:r>
                      <m:r>
                        <a:rPr kumimoji="1" lang="en-US" altLang="zh-CN" sz="1200" b="0" i="1" smtClean="0">
                          <a:latin typeface="Cambria Math" panose="02040503050406030204" pitchFamily="18" charset="0"/>
                          <a:ea typeface="Source Han Sans SC Normal" panose="020B0400000000000000" pitchFamily="34" charset="-128"/>
                        </a:rPr>
                        <m:t> </m:t>
                      </m:r>
                      <m:r>
                        <a:rPr kumimoji="1" lang="en-US" altLang="zh-CN" sz="1200" b="0" i="1" smtClean="0">
                          <a:latin typeface="Cambria Math" panose="02040503050406030204" pitchFamily="18" charset="0"/>
                          <a:ea typeface="Source Han Sans SC Normal" panose="020B0400000000000000" pitchFamily="34" charset="-128"/>
                        </a:rPr>
                        <m:t>𝑁</m:t>
                      </m:r>
                    </m:oMath>
                  </m:oMathPara>
                </a14:m>
                <a:endParaRPr kumimoji="1" lang="zh-CN" altLang="en-US" sz="1200" dirty="0">
                  <a:latin typeface="Source Han Sans SC Normal" panose="020B0400000000000000" pitchFamily="34" charset="-128"/>
                  <a:ea typeface="Source Han Sans SC Normal" panose="020B0400000000000000" pitchFamily="34" charset="-128"/>
                </a:endParaRPr>
              </a:p>
            </p:txBody>
          </p:sp>
        </mc:Choice>
        <mc:Fallback xmlns="">
          <p:sp>
            <p:nvSpPr>
              <p:cNvPr id="252" name="文本框 251">
                <a:extLst>
                  <a:ext uri="{FF2B5EF4-FFF2-40B4-BE49-F238E27FC236}">
                    <a16:creationId xmlns:a16="http://schemas.microsoft.com/office/drawing/2014/main" id="{B7ED94E0-D919-4507-823D-2B4DD49F0A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5176" y="3695645"/>
                <a:ext cx="741678" cy="332399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3" name="文本框 252">
                <a:extLst>
                  <a:ext uri="{FF2B5EF4-FFF2-40B4-BE49-F238E27FC236}">
                    <a16:creationId xmlns:a16="http://schemas.microsoft.com/office/drawing/2014/main" id="{D5873040-11DA-49A7-B973-31C3D9E2C34C}"/>
                  </a:ext>
                </a:extLst>
              </p:cNvPr>
              <p:cNvSpPr txBox="1"/>
              <p:nvPr/>
            </p:nvSpPr>
            <p:spPr>
              <a:xfrm>
                <a:off x="2937017" y="1963001"/>
                <a:ext cx="390107" cy="3332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sz="1200" b="0" i="1" smtClean="0">
                              <a:latin typeface="Cambria Math" panose="02040503050406030204" pitchFamily="18" charset="0"/>
                              <a:ea typeface="Source Han Sans SC Normal" panose="020B0400000000000000" pitchFamily="34" charset="-128"/>
                            </a:rPr>
                          </m:ctrlPr>
                        </m:sSubSupPr>
                        <m:e>
                          <m:r>
                            <a:rPr kumimoji="1" lang="en-US" altLang="zh-CN" sz="1200" b="0" i="1" smtClean="0">
                              <a:latin typeface="Cambria Math" panose="02040503050406030204" pitchFamily="18" charset="0"/>
                              <a:ea typeface="Source Han Sans SC Normal" panose="020B0400000000000000" pitchFamily="34" charset="-128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zh-CN" sz="1200" b="0" i="1" smtClean="0">
                              <a:latin typeface="Cambria Math" panose="02040503050406030204" pitchFamily="18" charset="0"/>
                              <a:ea typeface="Source Han Sans SC Normal" panose="020B0400000000000000" pitchFamily="34" charset="-128"/>
                            </a:rPr>
                            <m:t>𝑖</m:t>
                          </m:r>
                        </m:sub>
                        <m:sup>
                          <m:r>
                            <a:rPr kumimoji="1" lang="en-US" altLang="zh-CN" sz="1200" b="0" i="1" smtClean="0">
                              <a:latin typeface="Cambria Math" panose="02040503050406030204" pitchFamily="18" charset="0"/>
                              <a:ea typeface="Source Han Sans SC Normal" panose="020B0400000000000000" pitchFamily="34" charset="-128"/>
                            </a:rPr>
                            <m:t>𝑜</m:t>
                          </m:r>
                        </m:sup>
                      </m:sSubSup>
                    </m:oMath>
                  </m:oMathPara>
                </a14:m>
                <a:endParaRPr kumimoji="1" lang="zh-CN" altLang="en-US" sz="1200" dirty="0">
                  <a:latin typeface="Source Han Sans SC Normal" panose="020B0400000000000000" pitchFamily="34" charset="-128"/>
                  <a:ea typeface="Source Han Sans SC Normal" panose="020B0400000000000000" pitchFamily="34" charset="-128"/>
                </a:endParaRPr>
              </a:p>
            </p:txBody>
          </p:sp>
        </mc:Choice>
        <mc:Fallback xmlns="">
          <p:sp>
            <p:nvSpPr>
              <p:cNvPr id="253" name="文本框 252">
                <a:extLst>
                  <a:ext uri="{FF2B5EF4-FFF2-40B4-BE49-F238E27FC236}">
                    <a16:creationId xmlns:a16="http://schemas.microsoft.com/office/drawing/2014/main" id="{D5873040-11DA-49A7-B973-31C3D9E2C3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7017" y="1963001"/>
                <a:ext cx="390107" cy="333296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4" name="文本框 253">
                <a:extLst>
                  <a:ext uri="{FF2B5EF4-FFF2-40B4-BE49-F238E27FC236}">
                    <a16:creationId xmlns:a16="http://schemas.microsoft.com/office/drawing/2014/main" id="{4EEDDCE8-5E4A-431F-B7EA-CDCB1CE9CD35}"/>
                  </a:ext>
                </a:extLst>
              </p:cNvPr>
              <p:cNvSpPr txBox="1"/>
              <p:nvPr/>
            </p:nvSpPr>
            <p:spPr>
              <a:xfrm>
                <a:off x="2916655" y="2672707"/>
                <a:ext cx="421910" cy="3387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sz="1200" b="0" i="1" smtClean="0">
                              <a:latin typeface="Cambria Math" panose="02040503050406030204" pitchFamily="18" charset="0"/>
                              <a:ea typeface="Source Han Sans SC Normal" panose="020B0400000000000000" pitchFamily="34" charset="-128"/>
                            </a:rPr>
                          </m:ctrlPr>
                        </m:sSubSupPr>
                        <m:e>
                          <m:r>
                            <a:rPr kumimoji="1" lang="en-US" altLang="zh-CN" sz="1200" b="0" i="1" smtClean="0">
                              <a:latin typeface="Cambria Math" panose="02040503050406030204" pitchFamily="18" charset="0"/>
                              <a:ea typeface="Source Han Sans SC Normal" panose="020B0400000000000000" pitchFamily="34" charset="-128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zh-CN" sz="1200" b="0" i="1" smtClean="0">
                              <a:latin typeface="Cambria Math" panose="02040503050406030204" pitchFamily="18" charset="0"/>
                              <a:ea typeface="Source Han Sans SC Normal" panose="020B0400000000000000" pitchFamily="34" charset="-128"/>
                            </a:rPr>
                            <m:t>𝑁</m:t>
                          </m:r>
                        </m:sub>
                        <m:sup>
                          <m:r>
                            <a:rPr kumimoji="1" lang="en-US" altLang="zh-CN" sz="1200" b="0" i="1" smtClean="0">
                              <a:latin typeface="Cambria Math" panose="02040503050406030204" pitchFamily="18" charset="0"/>
                              <a:ea typeface="Source Han Sans SC Normal" panose="020B0400000000000000" pitchFamily="34" charset="-128"/>
                            </a:rPr>
                            <m:t>𝑜</m:t>
                          </m:r>
                        </m:sup>
                      </m:sSubSup>
                    </m:oMath>
                  </m:oMathPara>
                </a14:m>
                <a:endParaRPr kumimoji="1" lang="zh-CN" altLang="en-US" sz="1200" dirty="0">
                  <a:latin typeface="Source Han Sans SC Normal" panose="020B0400000000000000" pitchFamily="34" charset="-128"/>
                  <a:ea typeface="Source Han Sans SC Normal" panose="020B0400000000000000" pitchFamily="34" charset="-128"/>
                </a:endParaRPr>
              </a:p>
            </p:txBody>
          </p:sp>
        </mc:Choice>
        <mc:Fallback xmlns="">
          <p:sp>
            <p:nvSpPr>
              <p:cNvPr id="254" name="文本框 253">
                <a:extLst>
                  <a:ext uri="{FF2B5EF4-FFF2-40B4-BE49-F238E27FC236}">
                    <a16:creationId xmlns:a16="http://schemas.microsoft.com/office/drawing/2014/main" id="{4EEDDCE8-5E4A-431F-B7EA-CDCB1CE9CD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6655" y="2672707"/>
                <a:ext cx="421910" cy="338747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5" name="文本框 254">
            <a:extLst>
              <a:ext uri="{FF2B5EF4-FFF2-40B4-BE49-F238E27FC236}">
                <a16:creationId xmlns:a16="http://schemas.microsoft.com/office/drawing/2014/main" id="{BE15EACB-1637-4F06-A2EC-BB24B09DDC31}"/>
              </a:ext>
            </a:extLst>
          </p:cNvPr>
          <p:cNvSpPr txBox="1"/>
          <p:nvPr/>
        </p:nvSpPr>
        <p:spPr>
          <a:xfrm>
            <a:off x="2899658" y="2347800"/>
            <a:ext cx="424732" cy="246221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en-US" altLang="zh-CN" sz="1200" dirty="0">
                <a:latin typeface="Source Han Sans SC Normal" panose="020B0400000000000000" pitchFamily="34" charset="-128"/>
                <a:ea typeface="Source Han Sans SC Normal" panose="020B0400000000000000" pitchFamily="34" charset="-128"/>
              </a:rPr>
              <a:t>…</a:t>
            </a:r>
            <a:endParaRPr kumimoji="1" lang="zh-CN" altLang="en-US" sz="1200" dirty="0">
              <a:latin typeface="Source Han Sans SC Normal" panose="020B0400000000000000" pitchFamily="34" charset="-128"/>
              <a:ea typeface="Source Han Sans SC Normal" panose="020B0400000000000000" pitchFamily="34" charset="-128"/>
            </a:endParaRPr>
          </a:p>
        </p:txBody>
      </p:sp>
      <p:cxnSp>
        <p:nvCxnSpPr>
          <p:cNvPr id="263" name="连接符: 肘形 262">
            <a:extLst>
              <a:ext uri="{FF2B5EF4-FFF2-40B4-BE49-F238E27FC236}">
                <a16:creationId xmlns:a16="http://schemas.microsoft.com/office/drawing/2014/main" id="{2D8B6720-653F-4096-B276-60A759E80608}"/>
              </a:ext>
            </a:extLst>
          </p:cNvPr>
          <p:cNvCxnSpPr>
            <a:cxnSpLocks/>
          </p:cNvCxnSpPr>
          <p:nvPr/>
        </p:nvCxnSpPr>
        <p:spPr>
          <a:xfrm rot="10800000">
            <a:off x="1528618" y="3172896"/>
            <a:ext cx="1339013" cy="1410274"/>
          </a:xfrm>
          <a:prstGeom prst="bentConnector2">
            <a:avLst/>
          </a:prstGeom>
          <a:ln w="1905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连接符: 肘形 263">
            <a:extLst>
              <a:ext uri="{FF2B5EF4-FFF2-40B4-BE49-F238E27FC236}">
                <a16:creationId xmlns:a16="http://schemas.microsoft.com/office/drawing/2014/main" id="{9EB21CD6-A14E-491F-9B34-84470B6B9674}"/>
              </a:ext>
            </a:extLst>
          </p:cNvPr>
          <p:cNvCxnSpPr>
            <a:cxnSpLocks/>
          </p:cNvCxnSpPr>
          <p:nvPr/>
        </p:nvCxnSpPr>
        <p:spPr>
          <a:xfrm rot="16200000" flipV="1">
            <a:off x="1540003" y="3429299"/>
            <a:ext cx="1445400" cy="1199602"/>
          </a:xfrm>
          <a:prstGeom prst="bentConnector3">
            <a:avLst>
              <a:gd name="adj1" fmla="val -896"/>
            </a:avLst>
          </a:prstGeom>
          <a:ln w="1905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连接符: 肘形 264">
            <a:extLst>
              <a:ext uri="{FF2B5EF4-FFF2-40B4-BE49-F238E27FC236}">
                <a16:creationId xmlns:a16="http://schemas.microsoft.com/office/drawing/2014/main" id="{166D1366-25B3-471F-8BE3-58626CC0EAA9}"/>
              </a:ext>
            </a:extLst>
          </p:cNvPr>
          <p:cNvCxnSpPr>
            <a:cxnSpLocks/>
          </p:cNvCxnSpPr>
          <p:nvPr/>
        </p:nvCxnSpPr>
        <p:spPr>
          <a:xfrm rot="16200000" flipV="1">
            <a:off x="1612519" y="3661583"/>
            <a:ext cx="1457896" cy="1052329"/>
          </a:xfrm>
          <a:prstGeom prst="bentConnector3">
            <a:avLst>
              <a:gd name="adj1" fmla="val -459"/>
            </a:avLst>
          </a:prstGeom>
          <a:ln w="1905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9" name="文本框 278">
            <a:extLst>
              <a:ext uri="{FF2B5EF4-FFF2-40B4-BE49-F238E27FC236}">
                <a16:creationId xmlns:a16="http://schemas.microsoft.com/office/drawing/2014/main" id="{E9221100-66FD-457E-9BDD-070420D45BB1}"/>
              </a:ext>
            </a:extLst>
          </p:cNvPr>
          <p:cNvSpPr txBox="1"/>
          <p:nvPr/>
        </p:nvSpPr>
        <p:spPr>
          <a:xfrm>
            <a:off x="2216001" y="4614950"/>
            <a:ext cx="424732" cy="246221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en-US" altLang="zh-CN" sz="1200" dirty="0">
                <a:latin typeface="Source Han Sans SC Normal" panose="020B0400000000000000" pitchFamily="34" charset="-128"/>
                <a:ea typeface="Source Han Sans SC Normal" panose="020B0400000000000000" pitchFamily="34" charset="-128"/>
              </a:rPr>
              <a:t>…</a:t>
            </a:r>
            <a:endParaRPr kumimoji="1" lang="zh-CN" altLang="en-US" sz="1200" dirty="0">
              <a:latin typeface="Source Han Sans SC Normal" panose="020B0400000000000000" pitchFamily="34" charset="-128"/>
              <a:ea typeface="Source Han Sans SC Normal" panose="020B0400000000000000" pitchFamily="34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0" name="文本框 279">
                <a:extLst>
                  <a:ext uri="{FF2B5EF4-FFF2-40B4-BE49-F238E27FC236}">
                    <a16:creationId xmlns:a16="http://schemas.microsoft.com/office/drawing/2014/main" id="{0A3CA000-907B-4EBD-99DF-F06ED72B32BA}"/>
                  </a:ext>
                </a:extLst>
              </p:cNvPr>
              <p:cNvSpPr txBox="1"/>
              <p:nvPr/>
            </p:nvSpPr>
            <p:spPr>
              <a:xfrm>
                <a:off x="2074834" y="4271548"/>
                <a:ext cx="535339" cy="3473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sz="1200" b="0" i="1" dirty="0" smtClean="0">
                              <a:latin typeface="Cambria Math" panose="02040503050406030204" pitchFamily="18" charset="0"/>
                              <a:ea typeface="Source Han Sans SC Normal" panose="020B0400000000000000" pitchFamily="34" charset="-128"/>
                            </a:rPr>
                          </m:ctrlPr>
                        </m:sSubSupPr>
                        <m:e>
                          <m:r>
                            <a:rPr kumimoji="1" lang="en-US" altLang="zh-CN" sz="1200" b="0" i="1" dirty="0" smtClean="0">
                              <a:latin typeface="Cambria Math" panose="02040503050406030204" pitchFamily="18" charset="0"/>
                              <a:ea typeface="Source Han Sans SC Normal" panose="020B0400000000000000" pitchFamily="34" charset="-128"/>
                            </a:rPr>
                            <m:t>𝜃</m:t>
                          </m:r>
                        </m:e>
                        <m:sub>
                          <m:r>
                            <a:rPr kumimoji="1" lang="en-US" altLang="zh-CN" sz="1200" b="0" i="1" dirty="0" smtClean="0">
                              <a:latin typeface="Cambria Math" panose="02040503050406030204" pitchFamily="18" charset="0"/>
                              <a:ea typeface="Source Han Sans SC Normal" panose="020B0400000000000000" pitchFamily="34" charset="-128"/>
                            </a:rPr>
                            <m:t>𝐺𝐴𝑇</m:t>
                          </m:r>
                        </m:sub>
                        <m:sup>
                          <m:r>
                            <a:rPr kumimoji="1" lang="en-US" altLang="zh-CN" sz="1200" b="0" i="1" dirty="0" smtClean="0">
                              <a:latin typeface="Cambria Math" panose="02040503050406030204" pitchFamily="18" charset="0"/>
                              <a:ea typeface="Source Han Sans SC Normal" panose="020B0400000000000000" pitchFamily="34" charset="-128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kumimoji="1" lang="zh-CN" altLang="en-US" sz="1200" dirty="0">
                  <a:latin typeface="Source Han Sans SC Normal" panose="020B0400000000000000" pitchFamily="34" charset="-128"/>
                  <a:ea typeface="Source Han Sans SC Normal" panose="020B0400000000000000" pitchFamily="34" charset="-128"/>
                </a:endParaRPr>
              </a:p>
            </p:txBody>
          </p:sp>
        </mc:Choice>
        <mc:Fallback xmlns="">
          <p:sp>
            <p:nvSpPr>
              <p:cNvPr id="280" name="文本框 279">
                <a:extLst>
                  <a:ext uri="{FF2B5EF4-FFF2-40B4-BE49-F238E27FC236}">
                    <a16:creationId xmlns:a16="http://schemas.microsoft.com/office/drawing/2014/main" id="{0A3CA000-907B-4EBD-99DF-F06ED72B32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4834" y="4271548"/>
                <a:ext cx="535339" cy="347339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1" name="文本框 280">
                <a:extLst>
                  <a:ext uri="{FF2B5EF4-FFF2-40B4-BE49-F238E27FC236}">
                    <a16:creationId xmlns:a16="http://schemas.microsoft.com/office/drawing/2014/main" id="{9CD74445-3BEB-4022-B918-593D30E7BDDB}"/>
                  </a:ext>
                </a:extLst>
              </p:cNvPr>
              <p:cNvSpPr txBox="1"/>
              <p:nvPr/>
            </p:nvSpPr>
            <p:spPr>
              <a:xfrm>
                <a:off x="2239230" y="4829735"/>
                <a:ext cx="535339" cy="3442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sz="1200" b="0" i="1" dirty="0" smtClean="0">
                              <a:latin typeface="Cambria Math" panose="02040503050406030204" pitchFamily="18" charset="0"/>
                              <a:ea typeface="Source Han Sans SC Normal" panose="020B0400000000000000" pitchFamily="34" charset="-128"/>
                            </a:rPr>
                          </m:ctrlPr>
                        </m:sSubSupPr>
                        <m:e>
                          <m:r>
                            <a:rPr kumimoji="1" lang="en-US" altLang="zh-CN" sz="1200" b="0" i="1" dirty="0" smtClean="0">
                              <a:latin typeface="Cambria Math" panose="02040503050406030204" pitchFamily="18" charset="0"/>
                              <a:ea typeface="Source Han Sans SC Normal" panose="020B0400000000000000" pitchFamily="34" charset="-128"/>
                            </a:rPr>
                            <m:t>𝜃</m:t>
                          </m:r>
                        </m:e>
                        <m:sub>
                          <m:r>
                            <a:rPr kumimoji="1" lang="en-US" altLang="zh-CN" sz="1200" b="0" i="1" dirty="0" smtClean="0">
                              <a:latin typeface="Cambria Math" panose="02040503050406030204" pitchFamily="18" charset="0"/>
                              <a:ea typeface="Source Han Sans SC Normal" panose="020B0400000000000000" pitchFamily="34" charset="-128"/>
                            </a:rPr>
                            <m:t>𝐺𝐴𝑇</m:t>
                          </m:r>
                        </m:sub>
                        <m:sup>
                          <m:r>
                            <a:rPr kumimoji="1" lang="en-US" altLang="zh-CN" sz="1200" b="0" i="1" dirty="0" smtClean="0">
                              <a:latin typeface="Cambria Math" panose="02040503050406030204" pitchFamily="18" charset="0"/>
                              <a:ea typeface="Source Han Sans SC Normal" panose="020B0400000000000000" pitchFamily="34" charset="-128"/>
                            </a:rPr>
                            <m:t>𝑁</m:t>
                          </m:r>
                        </m:sup>
                      </m:sSubSup>
                    </m:oMath>
                  </m:oMathPara>
                </a14:m>
                <a:endParaRPr kumimoji="1" lang="zh-CN" altLang="en-US" sz="1200" dirty="0">
                  <a:latin typeface="Source Han Sans SC Normal" panose="020B0400000000000000" pitchFamily="34" charset="-128"/>
                  <a:ea typeface="Source Han Sans SC Normal" panose="020B0400000000000000" pitchFamily="34" charset="-128"/>
                </a:endParaRPr>
              </a:p>
            </p:txBody>
          </p:sp>
        </mc:Choice>
        <mc:Fallback xmlns="">
          <p:sp>
            <p:nvSpPr>
              <p:cNvPr id="281" name="文本框 280">
                <a:extLst>
                  <a:ext uri="{FF2B5EF4-FFF2-40B4-BE49-F238E27FC236}">
                    <a16:creationId xmlns:a16="http://schemas.microsoft.com/office/drawing/2014/main" id="{9CD74445-3BEB-4022-B918-593D30E7BD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9230" y="4829735"/>
                <a:ext cx="535339" cy="344261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9" name="文本框 288">
                <a:extLst>
                  <a:ext uri="{FF2B5EF4-FFF2-40B4-BE49-F238E27FC236}">
                    <a16:creationId xmlns:a16="http://schemas.microsoft.com/office/drawing/2014/main" id="{A7AF02E4-920E-4EF4-835C-240A9F855812}"/>
                  </a:ext>
                </a:extLst>
              </p:cNvPr>
              <p:cNvSpPr txBox="1"/>
              <p:nvPr/>
            </p:nvSpPr>
            <p:spPr>
              <a:xfrm>
                <a:off x="5410970" y="919350"/>
                <a:ext cx="712077" cy="7407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000" b="0" i="1" smtClean="0">
                              <a:latin typeface="Cambria Math" panose="02040503050406030204" pitchFamily="18" charset="0"/>
                              <a:ea typeface="Source Han Sans SC Normal" panose="020B0400000000000000" pitchFamily="34" charset="-128"/>
                            </a:rPr>
                          </m:ctrlPr>
                        </m:sSubPr>
                        <m:e>
                          <m:r>
                            <a:rPr kumimoji="1" lang="en-US" altLang="zh-CN" sz="1000" b="0" i="1" smtClean="0">
                              <a:latin typeface="Cambria Math" panose="02040503050406030204" pitchFamily="18" charset="0"/>
                              <a:ea typeface="Source Han Sans SC Normal" panose="020B0400000000000000" pitchFamily="34" charset="-128"/>
                            </a:rPr>
                            <m:t>𝑞</m:t>
                          </m:r>
                        </m:e>
                        <m:sub>
                          <m:r>
                            <a:rPr kumimoji="1" lang="en-US" altLang="zh-CN" sz="1000" b="0" i="1" smtClean="0">
                              <a:latin typeface="Cambria Math" panose="02040503050406030204" pitchFamily="18" charset="0"/>
                              <a:ea typeface="Source Han Sans SC Normal" panose="020B0400000000000000" pitchFamily="34" charset="-128"/>
                            </a:rPr>
                            <m:t>𝑖𝑗</m:t>
                          </m:r>
                        </m:sub>
                      </m:sSub>
                      <m:r>
                        <a:rPr kumimoji="1" lang="en-US" altLang="zh-CN" sz="1000" b="0" i="1" smtClean="0">
                          <a:latin typeface="Cambria Math" panose="02040503050406030204" pitchFamily="18" charset="0"/>
                          <a:ea typeface="Source Han Sans SC Normal" panose="020B0400000000000000" pitchFamily="34" charset="-128"/>
                        </a:rPr>
                        <m:t>  </m:t>
                      </m:r>
                      <m:sSub>
                        <m:sSubPr>
                          <m:ctrlPr>
                            <a:rPr kumimoji="1" lang="en-US" altLang="zh-CN" sz="1000" b="0" i="1" smtClean="0">
                              <a:latin typeface="Cambria Math" panose="02040503050406030204" pitchFamily="18" charset="0"/>
                              <a:ea typeface="Source Han Sans SC Normal" panose="020B0400000000000000" pitchFamily="34" charset="-128"/>
                            </a:rPr>
                          </m:ctrlPr>
                        </m:sSubPr>
                        <m:e>
                          <m:r>
                            <a:rPr kumimoji="1" lang="en-US" altLang="zh-CN" sz="1000" b="0" i="1" smtClean="0">
                              <a:latin typeface="Cambria Math" panose="02040503050406030204" pitchFamily="18" charset="0"/>
                              <a:ea typeface="Source Han Sans SC Normal" panose="020B0400000000000000" pitchFamily="34" charset="-128"/>
                            </a:rPr>
                            <m:t>𝑘</m:t>
                          </m:r>
                        </m:e>
                        <m:sub>
                          <m:r>
                            <a:rPr kumimoji="1" lang="en-US" altLang="zh-CN" sz="1000" b="0" i="1" smtClean="0">
                              <a:latin typeface="Cambria Math" panose="02040503050406030204" pitchFamily="18" charset="0"/>
                              <a:ea typeface="Source Han Sans SC Normal" panose="020B0400000000000000" pitchFamily="34" charset="-128"/>
                            </a:rPr>
                            <m:t>𝑖𝑗</m:t>
                          </m:r>
                        </m:sub>
                      </m:sSub>
                      <m:r>
                        <a:rPr kumimoji="1" lang="en-US" altLang="zh-CN" sz="1000" b="0" i="1" smtClean="0">
                          <a:latin typeface="Cambria Math" panose="02040503050406030204" pitchFamily="18" charset="0"/>
                          <a:ea typeface="Source Han Sans SC Normal" panose="020B0400000000000000" pitchFamily="34" charset="-128"/>
                        </a:rPr>
                        <m:t>  </m:t>
                      </m:r>
                      <m:sSub>
                        <m:sSubPr>
                          <m:ctrlPr>
                            <a:rPr kumimoji="1" lang="en-US" altLang="zh-CN" sz="1000" b="0" i="1" smtClean="0">
                              <a:latin typeface="Cambria Math" panose="02040503050406030204" pitchFamily="18" charset="0"/>
                              <a:ea typeface="Source Han Sans SC Normal" panose="020B0400000000000000" pitchFamily="34" charset="-128"/>
                            </a:rPr>
                          </m:ctrlPr>
                        </m:sSubPr>
                        <m:e>
                          <m:r>
                            <a:rPr kumimoji="1" lang="en-US" altLang="zh-CN" sz="1000" b="0" i="1" smtClean="0">
                              <a:latin typeface="Cambria Math" panose="02040503050406030204" pitchFamily="18" charset="0"/>
                              <a:ea typeface="Source Han Sans SC Normal" panose="020B0400000000000000" pitchFamily="34" charset="-128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zh-CN" sz="1000" b="0" i="1" smtClean="0">
                              <a:latin typeface="Cambria Math" panose="02040503050406030204" pitchFamily="18" charset="0"/>
                              <a:ea typeface="Source Han Sans SC Normal" panose="020B0400000000000000" pitchFamily="34" charset="-128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kumimoji="1" lang="en-US" altLang="zh-CN" sz="1000" b="0" dirty="0">
                  <a:latin typeface="Source Han Sans SC Normal" panose="020B0400000000000000" pitchFamily="34" charset="-128"/>
                  <a:ea typeface="Source Han Sans SC Normal" panose="020B0400000000000000" pitchFamily="34" charset="-128"/>
                </a:endParaRPr>
              </a:p>
              <a:p>
                <a:pPr algn="ctr"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000" b="0" i="1" smtClean="0">
                              <a:latin typeface="Cambria Math" panose="02040503050406030204" pitchFamily="18" charset="0"/>
                              <a:ea typeface="Source Han Sans SC Normal" panose="020B0400000000000000" pitchFamily="34" charset="-128"/>
                            </a:rPr>
                          </m:ctrlPr>
                        </m:sSubPr>
                        <m:e>
                          <m:r>
                            <a:rPr kumimoji="1" lang="en-US" altLang="zh-CN" sz="1000" b="0" i="1" smtClean="0">
                              <a:latin typeface="Cambria Math" panose="02040503050406030204" pitchFamily="18" charset="0"/>
                              <a:ea typeface="Source Han Sans SC Normal" panose="020B0400000000000000" pitchFamily="34" charset="-128"/>
                            </a:rPr>
                            <m:t>𝑘</m:t>
                          </m:r>
                        </m:e>
                        <m:sub>
                          <m:r>
                            <a:rPr kumimoji="1" lang="en-US" altLang="zh-CN" sz="1000" b="0" i="1" smtClean="0">
                              <a:latin typeface="Cambria Math" panose="02040503050406030204" pitchFamily="18" charset="0"/>
                              <a:ea typeface="Source Han Sans SC Normal" panose="020B0400000000000000" pitchFamily="34" charset="-128"/>
                            </a:rPr>
                            <m:t>𝑢𝑗</m:t>
                          </m:r>
                        </m:sub>
                      </m:sSub>
                      <m:r>
                        <a:rPr kumimoji="1" lang="en-US" altLang="zh-CN" sz="1000" b="0" i="1" smtClean="0">
                          <a:latin typeface="Cambria Math" panose="02040503050406030204" pitchFamily="18" charset="0"/>
                          <a:ea typeface="Source Han Sans SC Normal" panose="020B0400000000000000" pitchFamily="34" charset="-128"/>
                        </a:rPr>
                        <m:t>  </m:t>
                      </m:r>
                      <m:sSub>
                        <m:sSubPr>
                          <m:ctrlPr>
                            <a:rPr kumimoji="1" lang="en-US" altLang="zh-CN" sz="1000" b="0" i="1" smtClean="0">
                              <a:latin typeface="Cambria Math" panose="02040503050406030204" pitchFamily="18" charset="0"/>
                              <a:ea typeface="Source Han Sans SC Normal" panose="020B0400000000000000" pitchFamily="34" charset="-128"/>
                            </a:rPr>
                          </m:ctrlPr>
                        </m:sSubPr>
                        <m:e>
                          <m:r>
                            <a:rPr kumimoji="1" lang="en-US" altLang="zh-CN" sz="1000" b="0" i="1" smtClean="0">
                              <a:latin typeface="Cambria Math" panose="02040503050406030204" pitchFamily="18" charset="0"/>
                              <a:ea typeface="Source Han Sans SC Normal" panose="020B0400000000000000" pitchFamily="34" charset="-128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zh-CN" sz="1000" b="0" i="1" smtClean="0">
                              <a:latin typeface="Cambria Math" panose="02040503050406030204" pitchFamily="18" charset="0"/>
                              <a:ea typeface="Source Han Sans SC Normal" panose="020B0400000000000000" pitchFamily="34" charset="-128"/>
                            </a:rPr>
                            <m:t>𝑢𝑗</m:t>
                          </m:r>
                        </m:sub>
                      </m:sSub>
                    </m:oMath>
                  </m:oMathPara>
                </a14:m>
                <a:endParaRPr kumimoji="1" lang="en-US" altLang="zh-CN" sz="1000" dirty="0">
                  <a:latin typeface="Source Han Sans SC Normal" panose="020B0400000000000000" pitchFamily="34" charset="-128"/>
                  <a:ea typeface="Source Han Sans SC Normal" panose="020B0400000000000000" pitchFamily="34" charset="-128"/>
                </a:endParaRPr>
              </a:p>
              <a:p>
                <a:pPr algn="ctr"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000" b="0" i="1" smtClean="0">
                              <a:latin typeface="Cambria Math" panose="02040503050406030204" pitchFamily="18" charset="0"/>
                              <a:ea typeface="Source Han Sans SC Normal" panose="020B0400000000000000" pitchFamily="34" charset="-128"/>
                            </a:rPr>
                          </m:ctrlPr>
                        </m:sSubPr>
                        <m:e>
                          <m:r>
                            <a:rPr kumimoji="1" lang="en-US" altLang="zh-CN" sz="1000" b="0" i="1" smtClean="0">
                              <a:latin typeface="Cambria Math" panose="02040503050406030204" pitchFamily="18" charset="0"/>
                              <a:ea typeface="Source Han Sans SC Normal" panose="020B0400000000000000" pitchFamily="34" charset="-128"/>
                            </a:rPr>
                            <m:t>𝑘</m:t>
                          </m:r>
                        </m:e>
                        <m:sub>
                          <m:r>
                            <a:rPr kumimoji="1" lang="en-US" altLang="zh-CN" sz="1000" b="0" i="1" smtClean="0">
                              <a:latin typeface="Cambria Math" panose="02040503050406030204" pitchFamily="18" charset="0"/>
                              <a:ea typeface="Source Han Sans SC Normal" panose="020B0400000000000000" pitchFamily="34" charset="-128"/>
                            </a:rPr>
                            <m:t>𝑤𝑗</m:t>
                          </m:r>
                        </m:sub>
                      </m:sSub>
                      <m:r>
                        <a:rPr kumimoji="1" lang="en-US" altLang="zh-CN" sz="1000" b="0" i="1" smtClean="0">
                          <a:latin typeface="Cambria Math" panose="02040503050406030204" pitchFamily="18" charset="0"/>
                          <a:ea typeface="Source Han Sans SC Normal" panose="020B0400000000000000" pitchFamily="34" charset="-128"/>
                        </a:rPr>
                        <m:t>  </m:t>
                      </m:r>
                      <m:sSub>
                        <m:sSubPr>
                          <m:ctrlPr>
                            <a:rPr kumimoji="1" lang="en-US" altLang="zh-CN" sz="1000" b="0" i="1" smtClean="0">
                              <a:latin typeface="Cambria Math" panose="02040503050406030204" pitchFamily="18" charset="0"/>
                              <a:ea typeface="Source Han Sans SC Normal" panose="020B0400000000000000" pitchFamily="34" charset="-128"/>
                            </a:rPr>
                          </m:ctrlPr>
                        </m:sSubPr>
                        <m:e>
                          <m:r>
                            <a:rPr kumimoji="1" lang="en-US" altLang="zh-CN" sz="1000" b="0" i="1" smtClean="0">
                              <a:latin typeface="Cambria Math" panose="02040503050406030204" pitchFamily="18" charset="0"/>
                              <a:ea typeface="Source Han Sans SC Normal" panose="020B0400000000000000" pitchFamily="34" charset="-128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zh-CN" sz="1000" b="0" i="1" smtClean="0">
                              <a:latin typeface="Cambria Math" panose="02040503050406030204" pitchFamily="18" charset="0"/>
                              <a:ea typeface="Source Han Sans SC Normal" panose="020B0400000000000000" pitchFamily="34" charset="-128"/>
                            </a:rPr>
                            <m:t>𝑤𝑗</m:t>
                          </m:r>
                        </m:sub>
                      </m:sSub>
                    </m:oMath>
                  </m:oMathPara>
                </a14:m>
                <a:endParaRPr kumimoji="1" lang="zh-CN" altLang="en-US" sz="1000" dirty="0">
                  <a:latin typeface="Source Han Sans SC Normal" panose="020B0400000000000000" pitchFamily="34" charset="-128"/>
                  <a:ea typeface="Source Han Sans SC Normal" panose="020B0400000000000000" pitchFamily="34" charset="-128"/>
                </a:endParaRPr>
              </a:p>
            </p:txBody>
          </p:sp>
        </mc:Choice>
        <mc:Fallback>
          <p:sp>
            <p:nvSpPr>
              <p:cNvPr id="289" name="文本框 288">
                <a:extLst>
                  <a:ext uri="{FF2B5EF4-FFF2-40B4-BE49-F238E27FC236}">
                    <a16:creationId xmlns:a16="http://schemas.microsoft.com/office/drawing/2014/main" id="{A7AF02E4-920E-4EF4-835C-240A9F8558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0970" y="919350"/>
                <a:ext cx="712077" cy="740780"/>
              </a:xfrm>
              <a:prstGeom prst="rect">
                <a:avLst/>
              </a:prstGeom>
              <a:blipFill>
                <a:blip r:embed="rId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1" name="文本框 290">
                <a:extLst>
                  <a:ext uri="{FF2B5EF4-FFF2-40B4-BE49-F238E27FC236}">
                    <a16:creationId xmlns:a16="http://schemas.microsoft.com/office/drawing/2014/main" id="{BEB9A4B7-60A5-4C5C-9310-D7D94043F074}"/>
                  </a:ext>
                </a:extLst>
              </p:cNvPr>
              <p:cNvSpPr txBox="1"/>
              <p:nvPr/>
            </p:nvSpPr>
            <p:spPr>
              <a:xfrm>
                <a:off x="5370361" y="2390623"/>
                <a:ext cx="765915" cy="6924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000" b="0" i="1" smtClean="0">
                              <a:latin typeface="Cambria Math" panose="02040503050406030204" pitchFamily="18" charset="0"/>
                              <a:ea typeface="Source Han Sans SC Normal" panose="020B0400000000000000" pitchFamily="34" charset="-128"/>
                            </a:rPr>
                          </m:ctrlPr>
                        </m:sSubPr>
                        <m:e>
                          <m:r>
                            <a:rPr kumimoji="1" lang="en-US" altLang="zh-CN" sz="1000" b="0" i="1" smtClean="0">
                              <a:latin typeface="Cambria Math" panose="02040503050406030204" pitchFamily="18" charset="0"/>
                              <a:ea typeface="Source Han Sans SC Normal" panose="020B0400000000000000" pitchFamily="34" charset="-128"/>
                            </a:rPr>
                            <m:t>𝑞</m:t>
                          </m:r>
                        </m:e>
                        <m:sub>
                          <m:r>
                            <a:rPr kumimoji="1" lang="en-US" altLang="zh-CN" sz="1000" b="0" i="1" smtClean="0">
                              <a:latin typeface="Cambria Math" panose="02040503050406030204" pitchFamily="18" charset="0"/>
                              <a:ea typeface="Source Han Sans SC Normal" panose="020B0400000000000000" pitchFamily="34" charset="-128"/>
                            </a:rPr>
                            <m:t>𝑖𝑙</m:t>
                          </m:r>
                        </m:sub>
                      </m:sSub>
                      <m:r>
                        <a:rPr kumimoji="1" lang="en-US" altLang="zh-CN" sz="1000" b="0" i="1" smtClean="0">
                          <a:latin typeface="Cambria Math" panose="02040503050406030204" pitchFamily="18" charset="0"/>
                          <a:ea typeface="Source Han Sans SC Normal" panose="020B0400000000000000" pitchFamily="34" charset="-128"/>
                        </a:rPr>
                        <m:t>  </m:t>
                      </m:r>
                      <m:sSub>
                        <m:sSubPr>
                          <m:ctrlPr>
                            <a:rPr kumimoji="1" lang="en-US" altLang="zh-CN" sz="1000" b="0" i="1" smtClean="0">
                              <a:latin typeface="Cambria Math" panose="02040503050406030204" pitchFamily="18" charset="0"/>
                              <a:ea typeface="Source Han Sans SC Normal" panose="020B0400000000000000" pitchFamily="34" charset="-128"/>
                            </a:rPr>
                          </m:ctrlPr>
                        </m:sSubPr>
                        <m:e>
                          <m:r>
                            <a:rPr kumimoji="1" lang="en-US" altLang="zh-CN" sz="1000" b="0" i="1" smtClean="0">
                              <a:latin typeface="Cambria Math" panose="02040503050406030204" pitchFamily="18" charset="0"/>
                              <a:ea typeface="Source Han Sans SC Normal" panose="020B0400000000000000" pitchFamily="34" charset="-128"/>
                            </a:rPr>
                            <m:t>𝑘</m:t>
                          </m:r>
                        </m:e>
                        <m:sub>
                          <m:r>
                            <a:rPr kumimoji="1" lang="en-US" altLang="zh-CN" sz="1000" b="0" i="1" smtClean="0">
                              <a:latin typeface="Cambria Math" panose="02040503050406030204" pitchFamily="18" charset="0"/>
                              <a:ea typeface="Source Han Sans SC Normal" panose="020B0400000000000000" pitchFamily="34" charset="-128"/>
                            </a:rPr>
                            <m:t>𝑖𝑙</m:t>
                          </m:r>
                        </m:sub>
                      </m:sSub>
                      <m:r>
                        <a:rPr kumimoji="1" lang="en-US" altLang="zh-CN" sz="1000" b="0" i="1" smtClean="0">
                          <a:latin typeface="Cambria Math" panose="02040503050406030204" pitchFamily="18" charset="0"/>
                          <a:ea typeface="Source Han Sans SC Normal" panose="020B0400000000000000" pitchFamily="34" charset="-128"/>
                        </a:rPr>
                        <m:t>  </m:t>
                      </m:r>
                      <m:sSub>
                        <m:sSubPr>
                          <m:ctrlPr>
                            <a:rPr kumimoji="1" lang="en-US" altLang="zh-CN" sz="1000" b="0" i="1" smtClean="0">
                              <a:latin typeface="Cambria Math" panose="02040503050406030204" pitchFamily="18" charset="0"/>
                              <a:ea typeface="Source Han Sans SC Normal" panose="020B0400000000000000" pitchFamily="34" charset="-128"/>
                            </a:rPr>
                          </m:ctrlPr>
                        </m:sSubPr>
                        <m:e>
                          <m:r>
                            <a:rPr kumimoji="1" lang="en-US" altLang="zh-CN" sz="1000" b="0" i="1" smtClean="0">
                              <a:latin typeface="Cambria Math" panose="02040503050406030204" pitchFamily="18" charset="0"/>
                              <a:ea typeface="Source Han Sans SC Normal" panose="020B0400000000000000" pitchFamily="34" charset="-128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zh-CN" sz="1000" b="0" i="1" smtClean="0">
                              <a:latin typeface="Cambria Math" panose="02040503050406030204" pitchFamily="18" charset="0"/>
                              <a:ea typeface="Source Han Sans SC Normal" panose="020B0400000000000000" pitchFamily="34" charset="-128"/>
                            </a:rPr>
                            <m:t>𝑖𝑙</m:t>
                          </m:r>
                        </m:sub>
                      </m:sSub>
                    </m:oMath>
                  </m:oMathPara>
                </a14:m>
                <a:endParaRPr kumimoji="1" lang="en-US" altLang="zh-CN" sz="1000" b="0" dirty="0">
                  <a:latin typeface="Source Han Sans SC Normal" panose="020B0400000000000000" pitchFamily="34" charset="-128"/>
                  <a:ea typeface="Source Han Sans SC Normal" panose="020B0400000000000000" pitchFamily="34" charset="-128"/>
                </a:endParaRPr>
              </a:p>
              <a:p>
                <a:pPr algn="ctr"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000" b="0" i="1" smtClean="0">
                              <a:latin typeface="Cambria Math" panose="02040503050406030204" pitchFamily="18" charset="0"/>
                              <a:ea typeface="Source Han Sans SC Normal" panose="020B0400000000000000" pitchFamily="34" charset="-128"/>
                            </a:rPr>
                          </m:ctrlPr>
                        </m:sSubPr>
                        <m:e>
                          <m:r>
                            <a:rPr kumimoji="1" lang="en-US" altLang="zh-CN" sz="1000" b="0" i="1" smtClean="0">
                              <a:latin typeface="Cambria Math" panose="02040503050406030204" pitchFamily="18" charset="0"/>
                              <a:ea typeface="Source Han Sans SC Normal" panose="020B0400000000000000" pitchFamily="34" charset="-128"/>
                            </a:rPr>
                            <m:t>𝑘</m:t>
                          </m:r>
                        </m:e>
                        <m:sub>
                          <m:r>
                            <a:rPr kumimoji="1" lang="en-US" altLang="zh-CN" sz="1000" b="0" i="1" smtClean="0">
                              <a:latin typeface="Cambria Math" panose="02040503050406030204" pitchFamily="18" charset="0"/>
                              <a:ea typeface="Source Han Sans SC Normal" panose="020B0400000000000000" pitchFamily="34" charset="-128"/>
                            </a:rPr>
                            <m:t>𝑚𝑙</m:t>
                          </m:r>
                        </m:sub>
                      </m:sSub>
                      <m:r>
                        <a:rPr kumimoji="1" lang="en-US" altLang="zh-CN" sz="1000" b="0" i="1" smtClean="0">
                          <a:latin typeface="Cambria Math" panose="02040503050406030204" pitchFamily="18" charset="0"/>
                          <a:ea typeface="Source Han Sans SC Normal" panose="020B0400000000000000" pitchFamily="34" charset="-128"/>
                        </a:rPr>
                        <m:t>  </m:t>
                      </m:r>
                      <m:sSub>
                        <m:sSubPr>
                          <m:ctrlPr>
                            <a:rPr kumimoji="1" lang="en-US" altLang="zh-CN" sz="1000" b="0" i="1" smtClean="0">
                              <a:latin typeface="Cambria Math" panose="02040503050406030204" pitchFamily="18" charset="0"/>
                              <a:ea typeface="Source Han Sans SC Normal" panose="020B0400000000000000" pitchFamily="34" charset="-128"/>
                            </a:rPr>
                          </m:ctrlPr>
                        </m:sSubPr>
                        <m:e>
                          <m:r>
                            <a:rPr kumimoji="1" lang="en-US" altLang="zh-CN" sz="1000" b="0" i="1" smtClean="0">
                              <a:latin typeface="Cambria Math" panose="02040503050406030204" pitchFamily="18" charset="0"/>
                              <a:ea typeface="Source Han Sans SC Normal" panose="020B0400000000000000" pitchFamily="34" charset="-128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zh-CN" sz="1000" b="0" i="1" smtClean="0">
                              <a:latin typeface="Cambria Math" panose="02040503050406030204" pitchFamily="18" charset="0"/>
                              <a:ea typeface="Source Han Sans SC Normal" panose="020B0400000000000000" pitchFamily="34" charset="-128"/>
                            </a:rPr>
                            <m:t>𝑚𝑙</m:t>
                          </m:r>
                        </m:sub>
                      </m:sSub>
                    </m:oMath>
                  </m:oMathPara>
                </a14:m>
                <a:endParaRPr kumimoji="1" lang="en-US" altLang="zh-CN" sz="1000" dirty="0">
                  <a:latin typeface="Source Han Sans SC Normal" panose="020B0400000000000000" pitchFamily="34" charset="-128"/>
                  <a:ea typeface="Source Han Sans SC Normal" panose="020B0400000000000000" pitchFamily="34" charset="-128"/>
                </a:endParaRPr>
              </a:p>
              <a:p>
                <a:pPr algn="ctr"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000" b="0" i="1" smtClean="0">
                              <a:latin typeface="Cambria Math" panose="02040503050406030204" pitchFamily="18" charset="0"/>
                              <a:ea typeface="Source Han Sans SC Normal" panose="020B0400000000000000" pitchFamily="34" charset="-128"/>
                            </a:rPr>
                          </m:ctrlPr>
                        </m:sSubPr>
                        <m:e>
                          <m:r>
                            <a:rPr kumimoji="1" lang="en-US" altLang="zh-CN" sz="1000" b="0" i="1" smtClean="0">
                              <a:latin typeface="Cambria Math" panose="02040503050406030204" pitchFamily="18" charset="0"/>
                              <a:ea typeface="Source Han Sans SC Normal" panose="020B0400000000000000" pitchFamily="34" charset="-128"/>
                            </a:rPr>
                            <m:t>𝑘</m:t>
                          </m:r>
                        </m:e>
                        <m:sub>
                          <m:r>
                            <a:rPr kumimoji="1" lang="en-US" altLang="zh-CN" sz="1000" b="0" i="1" smtClean="0">
                              <a:latin typeface="Cambria Math" panose="02040503050406030204" pitchFamily="18" charset="0"/>
                              <a:ea typeface="Source Han Sans SC Normal" panose="020B0400000000000000" pitchFamily="34" charset="-128"/>
                            </a:rPr>
                            <m:t>𝑛𝑙</m:t>
                          </m:r>
                        </m:sub>
                      </m:sSub>
                      <m:r>
                        <a:rPr kumimoji="1" lang="en-US" altLang="zh-CN" sz="1000" b="0" i="1" smtClean="0">
                          <a:latin typeface="Cambria Math" panose="02040503050406030204" pitchFamily="18" charset="0"/>
                          <a:ea typeface="Source Han Sans SC Normal" panose="020B0400000000000000" pitchFamily="34" charset="-128"/>
                        </a:rPr>
                        <m:t>  </m:t>
                      </m:r>
                      <m:sSub>
                        <m:sSubPr>
                          <m:ctrlPr>
                            <a:rPr kumimoji="1" lang="en-US" altLang="zh-CN" sz="1000" b="0" i="1" smtClean="0">
                              <a:latin typeface="Cambria Math" panose="02040503050406030204" pitchFamily="18" charset="0"/>
                              <a:ea typeface="Source Han Sans SC Normal" panose="020B0400000000000000" pitchFamily="34" charset="-128"/>
                            </a:rPr>
                          </m:ctrlPr>
                        </m:sSubPr>
                        <m:e>
                          <m:r>
                            <a:rPr kumimoji="1" lang="en-US" altLang="zh-CN" sz="1000" b="0" i="1" smtClean="0">
                              <a:latin typeface="Cambria Math" panose="02040503050406030204" pitchFamily="18" charset="0"/>
                              <a:ea typeface="Source Han Sans SC Normal" panose="020B0400000000000000" pitchFamily="34" charset="-128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zh-CN" sz="1000" b="0" i="1" smtClean="0">
                              <a:latin typeface="Cambria Math" panose="02040503050406030204" pitchFamily="18" charset="0"/>
                              <a:ea typeface="Source Han Sans SC Normal" panose="020B0400000000000000" pitchFamily="34" charset="-128"/>
                            </a:rPr>
                            <m:t>𝑛𝑙</m:t>
                          </m:r>
                        </m:sub>
                      </m:sSub>
                    </m:oMath>
                  </m:oMathPara>
                </a14:m>
                <a:endParaRPr kumimoji="1" lang="zh-CN" altLang="en-US" sz="1000" dirty="0">
                  <a:latin typeface="Source Han Sans SC Normal" panose="020B0400000000000000" pitchFamily="34" charset="-128"/>
                  <a:ea typeface="Source Han Sans SC Normal" panose="020B0400000000000000" pitchFamily="34" charset="-128"/>
                </a:endParaRPr>
              </a:p>
            </p:txBody>
          </p:sp>
        </mc:Choice>
        <mc:Fallback>
          <p:sp>
            <p:nvSpPr>
              <p:cNvPr id="291" name="文本框 290">
                <a:extLst>
                  <a:ext uri="{FF2B5EF4-FFF2-40B4-BE49-F238E27FC236}">
                    <a16:creationId xmlns:a16="http://schemas.microsoft.com/office/drawing/2014/main" id="{BEB9A4B7-60A5-4C5C-9310-D7D94043F0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0361" y="2390623"/>
                <a:ext cx="765915" cy="692497"/>
              </a:xfrm>
              <a:prstGeom prst="rect">
                <a:avLst/>
              </a:prstGeom>
              <a:blipFill>
                <a:blip r:embed="rId3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7" name="文本框 316">
                <a:extLst>
                  <a:ext uri="{FF2B5EF4-FFF2-40B4-BE49-F238E27FC236}">
                    <a16:creationId xmlns:a16="http://schemas.microsoft.com/office/drawing/2014/main" id="{68718B7E-84BE-41A8-AD2B-FDE450050C6C}"/>
                  </a:ext>
                </a:extLst>
              </p:cNvPr>
              <p:cNvSpPr txBox="1"/>
              <p:nvPr/>
            </p:nvSpPr>
            <p:spPr>
              <a:xfrm>
                <a:off x="3438866" y="1251289"/>
                <a:ext cx="374718" cy="3130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sz="1050" b="0" i="1" smtClean="0">
                              <a:latin typeface="Cambria Math" panose="02040503050406030204" pitchFamily="18" charset="0"/>
                              <a:ea typeface="Source Han Sans SC Normal" panose="020B0400000000000000" pitchFamily="34" charset="-128"/>
                            </a:rPr>
                          </m:ctrlPr>
                        </m:sSubSupPr>
                        <m:e>
                          <m:r>
                            <a:rPr kumimoji="1" lang="en-US" altLang="zh-CN" sz="1050" b="0" i="1" smtClean="0">
                              <a:latin typeface="Cambria Math" panose="02040503050406030204" pitchFamily="18" charset="0"/>
                              <a:ea typeface="Source Han Sans SC Normal" panose="020B0400000000000000" pitchFamily="34" charset="-128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zh-CN" sz="1050" b="0" i="1" smtClean="0">
                              <a:latin typeface="Cambria Math" panose="02040503050406030204" pitchFamily="18" charset="0"/>
                              <a:ea typeface="Source Han Sans SC Normal" panose="020B0400000000000000" pitchFamily="34" charset="-128"/>
                            </a:rPr>
                            <m:t>𝑖</m:t>
                          </m:r>
                        </m:sub>
                        <m:sup>
                          <m:r>
                            <a:rPr kumimoji="1" lang="en-US" altLang="zh-CN" sz="1050" b="0" i="1" smtClean="0">
                              <a:latin typeface="Cambria Math" panose="02040503050406030204" pitchFamily="18" charset="0"/>
                              <a:ea typeface="Source Han Sans SC Normal" panose="020B0400000000000000" pitchFamily="34" charset="-128"/>
                            </a:rPr>
                            <m:t>𝑜</m:t>
                          </m:r>
                        </m:sup>
                      </m:sSubSup>
                    </m:oMath>
                  </m:oMathPara>
                </a14:m>
                <a:endParaRPr kumimoji="1" lang="zh-CN" altLang="en-US" sz="1050" dirty="0">
                  <a:latin typeface="Source Han Sans SC Normal" panose="020B0400000000000000" pitchFamily="34" charset="-128"/>
                  <a:ea typeface="Source Han Sans SC Normal" panose="020B0400000000000000" pitchFamily="34" charset="-128"/>
                </a:endParaRPr>
              </a:p>
            </p:txBody>
          </p:sp>
        </mc:Choice>
        <mc:Fallback xmlns="">
          <p:sp>
            <p:nvSpPr>
              <p:cNvPr id="317" name="文本框 316">
                <a:extLst>
                  <a:ext uri="{FF2B5EF4-FFF2-40B4-BE49-F238E27FC236}">
                    <a16:creationId xmlns:a16="http://schemas.microsoft.com/office/drawing/2014/main" id="{68718B7E-84BE-41A8-AD2B-FDE450050C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8866" y="1251289"/>
                <a:ext cx="374718" cy="313034"/>
              </a:xfrm>
              <a:prstGeom prst="rect">
                <a:avLst/>
              </a:prstGeom>
              <a:blipFill>
                <a:blip r:embed="rId3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8" name="文本框 317">
                <a:extLst>
                  <a:ext uri="{FF2B5EF4-FFF2-40B4-BE49-F238E27FC236}">
                    <a16:creationId xmlns:a16="http://schemas.microsoft.com/office/drawing/2014/main" id="{95C9721E-D228-4CC5-B127-1602991D062C}"/>
                  </a:ext>
                </a:extLst>
              </p:cNvPr>
              <p:cNvSpPr txBox="1"/>
              <p:nvPr/>
            </p:nvSpPr>
            <p:spPr>
              <a:xfrm>
                <a:off x="3783649" y="1619812"/>
                <a:ext cx="374718" cy="3379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sz="1050" b="0" i="1" smtClean="0">
                              <a:latin typeface="Cambria Math" panose="02040503050406030204" pitchFamily="18" charset="0"/>
                              <a:ea typeface="Source Han Sans SC Normal" panose="020B0400000000000000" pitchFamily="34" charset="-128"/>
                            </a:rPr>
                          </m:ctrlPr>
                        </m:sSubSupPr>
                        <m:e>
                          <m:r>
                            <a:rPr kumimoji="1" lang="en-US" altLang="zh-CN" sz="1050" b="0" i="1" smtClean="0">
                              <a:latin typeface="Cambria Math" panose="02040503050406030204" pitchFamily="18" charset="0"/>
                              <a:ea typeface="Source Han Sans SC Normal" panose="020B0400000000000000" pitchFamily="34" charset="-128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zh-CN" sz="1050" b="0" i="1" smtClean="0">
                              <a:latin typeface="Cambria Math" panose="02040503050406030204" pitchFamily="18" charset="0"/>
                              <a:ea typeface="Source Han Sans SC Normal" panose="020B0400000000000000" pitchFamily="34" charset="-128"/>
                            </a:rPr>
                            <m:t>𝑗</m:t>
                          </m:r>
                        </m:sub>
                        <m:sup>
                          <m:r>
                            <a:rPr kumimoji="1" lang="en-US" altLang="zh-CN" sz="1050" b="0" i="1" smtClean="0">
                              <a:latin typeface="Cambria Math" panose="02040503050406030204" pitchFamily="18" charset="0"/>
                              <a:ea typeface="Source Han Sans SC Normal" panose="020B0400000000000000" pitchFamily="34" charset="-128"/>
                            </a:rPr>
                            <m:t>𝑜</m:t>
                          </m:r>
                        </m:sup>
                      </m:sSubSup>
                    </m:oMath>
                  </m:oMathPara>
                </a14:m>
                <a:endParaRPr kumimoji="1" lang="zh-CN" altLang="en-US" sz="1050" dirty="0">
                  <a:latin typeface="Source Han Sans SC Normal" panose="020B0400000000000000" pitchFamily="34" charset="-128"/>
                  <a:ea typeface="Source Han Sans SC Normal" panose="020B0400000000000000" pitchFamily="34" charset="-128"/>
                </a:endParaRPr>
              </a:p>
            </p:txBody>
          </p:sp>
        </mc:Choice>
        <mc:Fallback xmlns="">
          <p:sp>
            <p:nvSpPr>
              <p:cNvPr id="318" name="文本框 317">
                <a:extLst>
                  <a:ext uri="{FF2B5EF4-FFF2-40B4-BE49-F238E27FC236}">
                    <a16:creationId xmlns:a16="http://schemas.microsoft.com/office/drawing/2014/main" id="{95C9721E-D228-4CC5-B127-1602991D06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3649" y="1619812"/>
                <a:ext cx="374718" cy="337978"/>
              </a:xfrm>
              <a:prstGeom prst="rect">
                <a:avLst/>
              </a:prstGeom>
              <a:blipFill>
                <a:blip r:embed="rId3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9" name="文本框 318">
                <a:extLst>
                  <a:ext uri="{FF2B5EF4-FFF2-40B4-BE49-F238E27FC236}">
                    <a16:creationId xmlns:a16="http://schemas.microsoft.com/office/drawing/2014/main" id="{A7476BBD-89FE-40FA-826A-DB89228BF8D6}"/>
                  </a:ext>
                </a:extLst>
              </p:cNvPr>
              <p:cNvSpPr txBox="1"/>
              <p:nvPr/>
            </p:nvSpPr>
            <p:spPr>
              <a:xfrm>
                <a:off x="4200325" y="1575441"/>
                <a:ext cx="393826" cy="3079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sz="1050" b="0" i="1" smtClean="0">
                              <a:latin typeface="Cambria Math" panose="02040503050406030204" pitchFamily="18" charset="0"/>
                              <a:ea typeface="Source Han Sans SC Normal" panose="020B0400000000000000" pitchFamily="34" charset="-128"/>
                            </a:rPr>
                          </m:ctrlPr>
                        </m:sSubSupPr>
                        <m:e>
                          <m:r>
                            <a:rPr kumimoji="1" lang="en-US" altLang="zh-CN" sz="1050" b="0" i="1" smtClean="0">
                              <a:latin typeface="Cambria Math" panose="02040503050406030204" pitchFamily="18" charset="0"/>
                              <a:ea typeface="Source Han Sans SC Normal" panose="020B0400000000000000" pitchFamily="34" charset="-128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zh-CN" sz="1050" b="0" i="1" smtClean="0">
                              <a:latin typeface="Cambria Math" panose="02040503050406030204" pitchFamily="18" charset="0"/>
                              <a:ea typeface="Source Han Sans SC Normal" panose="020B0400000000000000" pitchFamily="34" charset="-128"/>
                            </a:rPr>
                            <m:t>𝑤</m:t>
                          </m:r>
                        </m:sub>
                        <m:sup>
                          <m:r>
                            <a:rPr kumimoji="1" lang="en-US" altLang="zh-CN" sz="1050" b="0" i="1" smtClean="0">
                              <a:latin typeface="Cambria Math" panose="02040503050406030204" pitchFamily="18" charset="0"/>
                              <a:ea typeface="Source Han Sans SC Normal" panose="020B0400000000000000" pitchFamily="34" charset="-128"/>
                            </a:rPr>
                            <m:t>𝑜</m:t>
                          </m:r>
                        </m:sup>
                      </m:sSubSup>
                    </m:oMath>
                  </m:oMathPara>
                </a14:m>
                <a:endParaRPr kumimoji="1" lang="zh-CN" altLang="en-US" sz="1050" dirty="0">
                  <a:latin typeface="Source Han Sans SC Normal" panose="020B0400000000000000" pitchFamily="34" charset="-128"/>
                  <a:ea typeface="Source Han Sans SC Normal" panose="020B0400000000000000" pitchFamily="34" charset="-128"/>
                </a:endParaRPr>
              </a:p>
            </p:txBody>
          </p:sp>
        </mc:Choice>
        <mc:Fallback xmlns="">
          <p:sp>
            <p:nvSpPr>
              <p:cNvPr id="319" name="文本框 318">
                <a:extLst>
                  <a:ext uri="{FF2B5EF4-FFF2-40B4-BE49-F238E27FC236}">
                    <a16:creationId xmlns:a16="http://schemas.microsoft.com/office/drawing/2014/main" id="{A7476BBD-89FE-40FA-826A-DB89228BF8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0325" y="1575441"/>
                <a:ext cx="393826" cy="307905"/>
              </a:xfrm>
              <a:prstGeom prst="rect">
                <a:avLst/>
              </a:prstGeom>
              <a:blipFill>
                <a:blip r:embed="rId4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0" name="文本框 319">
                <a:extLst>
                  <a:ext uri="{FF2B5EF4-FFF2-40B4-BE49-F238E27FC236}">
                    <a16:creationId xmlns:a16="http://schemas.microsoft.com/office/drawing/2014/main" id="{8E87A6E2-4061-420A-90CF-8292BE2C17E8}"/>
                  </a:ext>
                </a:extLst>
              </p:cNvPr>
              <p:cNvSpPr txBox="1"/>
              <p:nvPr/>
            </p:nvSpPr>
            <p:spPr>
              <a:xfrm>
                <a:off x="3964153" y="1080183"/>
                <a:ext cx="369845" cy="3023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sz="1050" b="0" i="1" smtClean="0">
                              <a:latin typeface="Cambria Math" panose="02040503050406030204" pitchFamily="18" charset="0"/>
                              <a:ea typeface="Source Han Sans SC Normal" panose="020B0400000000000000" pitchFamily="34" charset="-128"/>
                            </a:rPr>
                          </m:ctrlPr>
                        </m:sSubSupPr>
                        <m:e>
                          <m:r>
                            <a:rPr kumimoji="1" lang="en-US" altLang="zh-CN" sz="1050" b="0" i="1" smtClean="0">
                              <a:latin typeface="Cambria Math" panose="02040503050406030204" pitchFamily="18" charset="0"/>
                              <a:ea typeface="Source Han Sans SC Normal" panose="020B0400000000000000" pitchFamily="34" charset="-128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zh-CN" sz="1050" b="0" i="1" smtClean="0">
                              <a:latin typeface="Cambria Math" panose="02040503050406030204" pitchFamily="18" charset="0"/>
                              <a:ea typeface="Source Han Sans SC Normal" panose="020B0400000000000000" pitchFamily="34" charset="-128"/>
                            </a:rPr>
                            <m:t>𝑢</m:t>
                          </m:r>
                        </m:sub>
                        <m:sup>
                          <m:r>
                            <a:rPr kumimoji="1" lang="en-US" altLang="zh-CN" sz="1050" b="0" i="1" smtClean="0">
                              <a:latin typeface="Cambria Math" panose="02040503050406030204" pitchFamily="18" charset="0"/>
                              <a:ea typeface="Source Han Sans SC Normal" panose="020B0400000000000000" pitchFamily="34" charset="-128"/>
                            </a:rPr>
                            <m:t>𝑜</m:t>
                          </m:r>
                        </m:sup>
                      </m:sSubSup>
                    </m:oMath>
                  </m:oMathPara>
                </a14:m>
                <a:endParaRPr kumimoji="1" lang="zh-CN" altLang="en-US" sz="1050" dirty="0">
                  <a:latin typeface="Source Han Sans SC Normal" panose="020B0400000000000000" pitchFamily="34" charset="-128"/>
                  <a:ea typeface="Source Han Sans SC Normal" panose="020B0400000000000000" pitchFamily="34" charset="-128"/>
                </a:endParaRPr>
              </a:p>
            </p:txBody>
          </p:sp>
        </mc:Choice>
        <mc:Fallback xmlns="">
          <p:sp>
            <p:nvSpPr>
              <p:cNvPr id="320" name="文本框 319">
                <a:extLst>
                  <a:ext uri="{FF2B5EF4-FFF2-40B4-BE49-F238E27FC236}">
                    <a16:creationId xmlns:a16="http://schemas.microsoft.com/office/drawing/2014/main" id="{8E87A6E2-4061-420A-90CF-8292BE2C17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4153" y="1080183"/>
                <a:ext cx="369845" cy="302390"/>
              </a:xfrm>
              <a:prstGeom prst="rect">
                <a:avLst/>
              </a:prstGeom>
              <a:blipFill>
                <a:blip r:embed="rId4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1" name="文本框 320">
                <a:extLst>
                  <a:ext uri="{FF2B5EF4-FFF2-40B4-BE49-F238E27FC236}">
                    <a16:creationId xmlns:a16="http://schemas.microsoft.com/office/drawing/2014/main" id="{4E1B03FD-28EA-4D7E-9309-94BA15C13759}"/>
                  </a:ext>
                </a:extLst>
              </p:cNvPr>
              <p:cNvSpPr txBox="1"/>
              <p:nvPr/>
            </p:nvSpPr>
            <p:spPr>
              <a:xfrm>
                <a:off x="3418978" y="2694239"/>
                <a:ext cx="366254" cy="3031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sz="1050" b="0" i="1" smtClean="0">
                              <a:latin typeface="Cambria Math" panose="02040503050406030204" pitchFamily="18" charset="0"/>
                              <a:ea typeface="Source Han Sans SC Normal" panose="020B0400000000000000" pitchFamily="34" charset="-128"/>
                            </a:rPr>
                          </m:ctrlPr>
                        </m:sSubSupPr>
                        <m:e>
                          <m:r>
                            <a:rPr kumimoji="1" lang="en-US" altLang="zh-CN" sz="1050" b="0" i="1" smtClean="0">
                              <a:latin typeface="Cambria Math" panose="02040503050406030204" pitchFamily="18" charset="0"/>
                              <a:ea typeface="Source Han Sans SC Normal" panose="020B0400000000000000" pitchFamily="34" charset="-128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zh-CN" sz="1050" b="0" i="1" smtClean="0">
                              <a:latin typeface="Cambria Math" panose="02040503050406030204" pitchFamily="18" charset="0"/>
                              <a:ea typeface="Source Han Sans SC Normal" panose="020B0400000000000000" pitchFamily="34" charset="-128"/>
                            </a:rPr>
                            <m:t>𝑖</m:t>
                          </m:r>
                        </m:sub>
                        <m:sup>
                          <m:r>
                            <a:rPr kumimoji="1" lang="en-US" altLang="zh-CN" sz="1050" b="0" i="1" smtClean="0">
                              <a:latin typeface="Cambria Math" panose="02040503050406030204" pitchFamily="18" charset="0"/>
                              <a:ea typeface="Source Han Sans SC Normal" panose="020B0400000000000000" pitchFamily="34" charset="-128"/>
                            </a:rPr>
                            <m:t>𝑜</m:t>
                          </m:r>
                        </m:sup>
                      </m:sSubSup>
                    </m:oMath>
                  </m:oMathPara>
                </a14:m>
                <a:endParaRPr kumimoji="1" lang="zh-CN" altLang="en-US" sz="1050" dirty="0">
                  <a:latin typeface="Source Han Sans SC Normal" panose="020B0400000000000000" pitchFamily="34" charset="-128"/>
                  <a:ea typeface="Source Han Sans SC Normal" panose="020B0400000000000000" pitchFamily="34" charset="-128"/>
                </a:endParaRPr>
              </a:p>
            </p:txBody>
          </p:sp>
        </mc:Choice>
        <mc:Fallback xmlns="">
          <p:sp>
            <p:nvSpPr>
              <p:cNvPr id="321" name="文本框 320">
                <a:extLst>
                  <a:ext uri="{FF2B5EF4-FFF2-40B4-BE49-F238E27FC236}">
                    <a16:creationId xmlns:a16="http://schemas.microsoft.com/office/drawing/2014/main" id="{4E1B03FD-28EA-4D7E-9309-94BA15C137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8978" y="2694239"/>
                <a:ext cx="366254" cy="303160"/>
              </a:xfrm>
              <a:prstGeom prst="rect">
                <a:avLst/>
              </a:prstGeom>
              <a:blipFill>
                <a:blip r:embed="rId4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2" name="文本框 321">
                <a:extLst>
                  <a:ext uri="{FF2B5EF4-FFF2-40B4-BE49-F238E27FC236}">
                    <a16:creationId xmlns:a16="http://schemas.microsoft.com/office/drawing/2014/main" id="{D0C45043-058C-4355-A870-5EDFD1D06CB6}"/>
                  </a:ext>
                </a:extLst>
              </p:cNvPr>
              <p:cNvSpPr txBox="1"/>
              <p:nvPr/>
            </p:nvSpPr>
            <p:spPr>
              <a:xfrm>
                <a:off x="3755976" y="3057535"/>
                <a:ext cx="366254" cy="3023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sz="1050" b="0" i="1" smtClean="0">
                              <a:latin typeface="Cambria Math" panose="02040503050406030204" pitchFamily="18" charset="0"/>
                              <a:ea typeface="Source Han Sans SC Normal" panose="020B0400000000000000" pitchFamily="34" charset="-128"/>
                            </a:rPr>
                          </m:ctrlPr>
                        </m:sSubSupPr>
                        <m:e>
                          <m:r>
                            <a:rPr kumimoji="1" lang="en-US" altLang="zh-CN" sz="1050" b="0" i="1" smtClean="0">
                              <a:latin typeface="Cambria Math" panose="02040503050406030204" pitchFamily="18" charset="0"/>
                              <a:ea typeface="Source Han Sans SC Normal" panose="020B0400000000000000" pitchFamily="34" charset="-128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zh-CN" sz="1050" b="0" i="1" smtClean="0">
                              <a:latin typeface="Cambria Math" panose="02040503050406030204" pitchFamily="18" charset="0"/>
                              <a:ea typeface="Source Han Sans SC Normal" panose="020B0400000000000000" pitchFamily="34" charset="-128"/>
                            </a:rPr>
                            <m:t>𝑙</m:t>
                          </m:r>
                        </m:sub>
                        <m:sup>
                          <m:r>
                            <a:rPr kumimoji="1" lang="en-US" altLang="zh-CN" sz="1050" b="0" i="1" smtClean="0">
                              <a:latin typeface="Cambria Math" panose="02040503050406030204" pitchFamily="18" charset="0"/>
                              <a:ea typeface="Source Han Sans SC Normal" panose="020B0400000000000000" pitchFamily="34" charset="-128"/>
                            </a:rPr>
                            <m:t>𝑜</m:t>
                          </m:r>
                        </m:sup>
                      </m:sSubSup>
                    </m:oMath>
                  </m:oMathPara>
                </a14:m>
                <a:endParaRPr kumimoji="1" lang="zh-CN" altLang="en-US" sz="1050" dirty="0">
                  <a:latin typeface="Source Han Sans SC Normal" panose="020B0400000000000000" pitchFamily="34" charset="-128"/>
                  <a:ea typeface="Source Han Sans SC Normal" panose="020B0400000000000000" pitchFamily="34" charset="-128"/>
                </a:endParaRPr>
              </a:p>
            </p:txBody>
          </p:sp>
        </mc:Choice>
        <mc:Fallback xmlns="">
          <p:sp>
            <p:nvSpPr>
              <p:cNvPr id="322" name="文本框 321">
                <a:extLst>
                  <a:ext uri="{FF2B5EF4-FFF2-40B4-BE49-F238E27FC236}">
                    <a16:creationId xmlns:a16="http://schemas.microsoft.com/office/drawing/2014/main" id="{D0C45043-058C-4355-A870-5EDFD1D06C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5976" y="3057535"/>
                <a:ext cx="366254" cy="302390"/>
              </a:xfrm>
              <a:prstGeom prst="rect">
                <a:avLst/>
              </a:prstGeom>
              <a:blipFill>
                <a:blip r:embed="rId4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3" name="文本框 322">
                <a:extLst>
                  <a:ext uri="{FF2B5EF4-FFF2-40B4-BE49-F238E27FC236}">
                    <a16:creationId xmlns:a16="http://schemas.microsoft.com/office/drawing/2014/main" id="{1C80869A-4961-4E20-A664-ECD53A85A21F}"/>
                  </a:ext>
                </a:extLst>
              </p:cNvPr>
              <p:cNvSpPr txBox="1"/>
              <p:nvPr/>
            </p:nvSpPr>
            <p:spPr>
              <a:xfrm>
                <a:off x="4193549" y="2975388"/>
                <a:ext cx="369845" cy="3023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sz="1050" b="0" i="1" smtClean="0">
                              <a:latin typeface="Cambria Math" panose="02040503050406030204" pitchFamily="18" charset="0"/>
                              <a:ea typeface="Source Han Sans SC Normal" panose="020B0400000000000000" pitchFamily="34" charset="-128"/>
                            </a:rPr>
                          </m:ctrlPr>
                        </m:sSubSupPr>
                        <m:e>
                          <m:r>
                            <a:rPr kumimoji="1" lang="en-US" altLang="zh-CN" sz="1050" b="0" i="1" smtClean="0">
                              <a:latin typeface="Cambria Math" panose="02040503050406030204" pitchFamily="18" charset="0"/>
                              <a:ea typeface="Source Han Sans SC Normal" panose="020B0400000000000000" pitchFamily="34" charset="-128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zh-CN" sz="1050" b="0" i="1" smtClean="0">
                              <a:latin typeface="Cambria Math" panose="02040503050406030204" pitchFamily="18" charset="0"/>
                              <a:ea typeface="Source Han Sans SC Normal" panose="020B0400000000000000" pitchFamily="34" charset="-128"/>
                            </a:rPr>
                            <m:t>𝑛</m:t>
                          </m:r>
                        </m:sub>
                        <m:sup>
                          <m:r>
                            <a:rPr kumimoji="1" lang="en-US" altLang="zh-CN" sz="1050" b="0" i="1" smtClean="0">
                              <a:latin typeface="Cambria Math" panose="02040503050406030204" pitchFamily="18" charset="0"/>
                              <a:ea typeface="Source Han Sans SC Normal" panose="020B0400000000000000" pitchFamily="34" charset="-128"/>
                            </a:rPr>
                            <m:t>𝑜</m:t>
                          </m:r>
                        </m:sup>
                      </m:sSubSup>
                    </m:oMath>
                  </m:oMathPara>
                </a14:m>
                <a:endParaRPr kumimoji="1" lang="zh-CN" altLang="en-US" sz="1050" dirty="0">
                  <a:latin typeface="Source Han Sans SC Normal" panose="020B0400000000000000" pitchFamily="34" charset="-128"/>
                  <a:ea typeface="Source Han Sans SC Normal" panose="020B0400000000000000" pitchFamily="34" charset="-128"/>
                </a:endParaRPr>
              </a:p>
            </p:txBody>
          </p:sp>
        </mc:Choice>
        <mc:Fallback xmlns="">
          <p:sp>
            <p:nvSpPr>
              <p:cNvPr id="323" name="文本框 322">
                <a:extLst>
                  <a:ext uri="{FF2B5EF4-FFF2-40B4-BE49-F238E27FC236}">
                    <a16:creationId xmlns:a16="http://schemas.microsoft.com/office/drawing/2014/main" id="{1C80869A-4961-4E20-A664-ECD53A85A2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3549" y="2975388"/>
                <a:ext cx="369845" cy="302390"/>
              </a:xfrm>
              <a:prstGeom prst="rect">
                <a:avLst/>
              </a:prstGeom>
              <a:blipFill>
                <a:blip r:embed="rId4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4" name="文本框 323">
                <a:extLst>
                  <a:ext uri="{FF2B5EF4-FFF2-40B4-BE49-F238E27FC236}">
                    <a16:creationId xmlns:a16="http://schemas.microsoft.com/office/drawing/2014/main" id="{5C25CDF0-0293-4E0B-991E-AEDBDDD0AEE4}"/>
                  </a:ext>
                </a:extLst>
              </p:cNvPr>
              <p:cNvSpPr txBox="1"/>
              <p:nvPr/>
            </p:nvSpPr>
            <p:spPr>
              <a:xfrm>
                <a:off x="3858383" y="2532038"/>
                <a:ext cx="393826" cy="3079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sz="1050" b="0" i="1" smtClean="0">
                              <a:latin typeface="Cambria Math" panose="02040503050406030204" pitchFamily="18" charset="0"/>
                              <a:ea typeface="Source Han Sans SC Normal" panose="020B0400000000000000" pitchFamily="34" charset="-128"/>
                            </a:rPr>
                          </m:ctrlPr>
                        </m:sSubSupPr>
                        <m:e>
                          <m:r>
                            <a:rPr kumimoji="1" lang="en-US" altLang="zh-CN" sz="1050" b="0" i="1" smtClean="0">
                              <a:latin typeface="Cambria Math" panose="02040503050406030204" pitchFamily="18" charset="0"/>
                              <a:ea typeface="Source Han Sans SC Normal" panose="020B0400000000000000" pitchFamily="34" charset="-128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zh-CN" sz="1050" b="0" i="1" smtClean="0">
                              <a:latin typeface="Cambria Math" panose="02040503050406030204" pitchFamily="18" charset="0"/>
                              <a:ea typeface="Source Han Sans SC Normal" panose="020B0400000000000000" pitchFamily="34" charset="-128"/>
                            </a:rPr>
                            <m:t>𝑚</m:t>
                          </m:r>
                        </m:sub>
                        <m:sup>
                          <m:r>
                            <a:rPr kumimoji="1" lang="en-US" altLang="zh-CN" sz="1050" b="0" i="1" smtClean="0">
                              <a:latin typeface="Cambria Math" panose="02040503050406030204" pitchFamily="18" charset="0"/>
                              <a:ea typeface="Source Han Sans SC Normal" panose="020B0400000000000000" pitchFamily="34" charset="-128"/>
                            </a:rPr>
                            <m:t>𝑜</m:t>
                          </m:r>
                        </m:sup>
                      </m:sSubSup>
                    </m:oMath>
                  </m:oMathPara>
                </a14:m>
                <a:endParaRPr kumimoji="1" lang="zh-CN" altLang="en-US" sz="1050" dirty="0">
                  <a:latin typeface="Source Han Sans SC Normal" panose="020B0400000000000000" pitchFamily="34" charset="-128"/>
                  <a:ea typeface="Source Han Sans SC Normal" panose="020B0400000000000000" pitchFamily="34" charset="-128"/>
                </a:endParaRPr>
              </a:p>
            </p:txBody>
          </p:sp>
        </mc:Choice>
        <mc:Fallback xmlns="">
          <p:sp>
            <p:nvSpPr>
              <p:cNvPr id="324" name="文本框 323">
                <a:extLst>
                  <a:ext uri="{FF2B5EF4-FFF2-40B4-BE49-F238E27FC236}">
                    <a16:creationId xmlns:a16="http://schemas.microsoft.com/office/drawing/2014/main" id="{5C25CDF0-0293-4E0B-991E-AEDBDDD0AE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8383" y="2532038"/>
                <a:ext cx="393826" cy="307905"/>
              </a:xfrm>
              <a:prstGeom prst="rect">
                <a:avLst/>
              </a:prstGeom>
              <a:blipFill>
                <a:blip r:embed="rId4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4" name="矩形 333">
                <a:extLst>
                  <a:ext uri="{FF2B5EF4-FFF2-40B4-BE49-F238E27FC236}">
                    <a16:creationId xmlns:a16="http://schemas.microsoft.com/office/drawing/2014/main" id="{8A02CF58-4314-423F-8F26-472A2B00B818}"/>
                  </a:ext>
                </a:extLst>
              </p:cNvPr>
              <p:cNvSpPr/>
              <p:nvPr/>
            </p:nvSpPr>
            <p:spPr>
              <a:xfrm>
                <a:off x="6093121" y="1425312"/>
                <a:ext cx="596518" cy="357864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𝐴𝑡𝑡𝑒𝑛𝑡𝑖𝑜𝑛</m:t>
                      </m:r>
                    </m:oMath>
                  </m:oMathPara>
                </a14:m>
                <a:endParaRPr lang="zh-CN" altLang="en-US" sz="10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34" name="矩形 333">
                <a:extLst>
                  <a:ext uri="{FF2B5EF4-FFF2-40B4-BE49-F238E27FC236}">
                    <a16:creationId xmlns:a16="http://schemas.microsoft.com/office/drawing/2014/main" id="{8A02CF58-4314-423F-8F26-472A2B00B8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3121" y="1425312"/>
                <a:ext cx="596518" cy="357864"/>
              </a:xfrm>
              <a:prstGeom prst="rect">
                <a:avLst/>
              </a:prstGeom>
              <a:blipFill>
                <a:blip r:embed="rId46"/>
                <a:stretch>
                  <a:fillRect l="-606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1" name="连接符: 肘形 340">
            <a:extLst>
              <a:ext uri="{FF2B5EF4-FFF2-40B4-BE49-F238E27FC236}">
                <a16:creationId xmlns:a16="http://schemas.microsoft.com/office/drawing/2014/main" id="{1250E91B-A1FF-44AD-AC2D-F6BF42F2983F}"/>
              </a:ext>
            </a:extLst>
          </p:cNvPr>
          <p:cNvCxnSpPr>
            <a:cxnSpLocks/>
            <a:stCxn id="135" idx="3"/>
            <a:endCxn id="368" idx="3"/>
          </p:cNvCxnSpPr>
          <p:nvPr/>
        </p:nvCxnSpPr>
        <p:spPr>
          <a:xfrm flipH="1">
            <a:off x="4114699" y="2463529"/>
            <a:ext cx="3815067" cy="3328764"/>
          </a:xfrm>
          <a:prstGeom prst="bentConnector3">
            <a:avLst>
              <a:gd name="adj1" fmla="val -16342"/>
            </a:avLst>
          </a:prstGeom>
          <a:ln w="1905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8" name="连接符: 肘形 357">
            <a:extLst>
              <a:ext uri="{FF2B5EF4-FFF2-40B4-BE49-F238E27FC236}">
                <a16:creationId xmlns:a16="http://schemas.microsoft.com/office/drawing/2014/main" id="{E4B85227-1C99-4538-9E39-8EA8F72A13CD}"/>
              </a:ext>
            </a:extLst>
          </p:cNvPr>
          <p:cNvCxnSpPr>
            <a:cxnSpLocks/>
            <a:stCxn id="236" idx="3"/>
          </p:cNvCxnSpPr>
          <p:nvPr/>
        </p:nvCxnSpPr>
        <p:spPr>
          <a:xfrm flipH="1">
            <a:off x="4114699" y="2611181"/>
            <a:ext cx="3938231" cy="3368177"/>
          </a:xfrm>
          <a:prstGeom prst="bentConnector3">
            <a:avLst>
              <a:gd name="adj1" fmla="val -16757"/>
            </a:avLst>
          </a:prstGeom>
          <a:ln w="1905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8" name="矩形: 圆角 367">
                <a:extLst>
                  <a:ext uri="{FF2B5EF4-FFF2-40B4-BE49-F238E27FC236}">
                    <a16:creationId xmlns:a16="http://schemas.microsoft.com/office/drawing/2014/main" id="{467C3D67-F5EC-483C-8F94-0A93A204A833}"/>
                  </a:ext>
                </a:extLst>
              </p:cNvPr>
              <p:cNvSpPr/>
              <p:nvPr/>
            </p:nvSpPr>
            <p:spPr>
              <a:xfrm>
                <a:off x="2610173" y="5476269"/>
                <a:ext cx="1504526" cy="632047"/>
              </a:xfrm>
              <a:prstGeom prst="roundRect">
                <a:avLst/>
              </a:prstGeom>
              <a:solidFill>
                <a:schemeClr val="bg2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𝐸𝑛𝑣𝑖𝑟𝑜𝑛𝑚𝑒𝑛𝑡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68" name="矩形: 圆角 367">
                <a:extLst>
                  <a:ext uri="{FF2B5EF4-FFF2-40B4-BE49-F238E27FC236}">
                    <a16:creationId xmlns:a16="http://schemas.microsoft.com/office/drawing/2014/main" id="{467C3D67-F5EC-483C-8F94-0A93A204A8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0173" y="5476269"/>
                <a:ext cx="1504526" cy="632047"/>
              </a:xfrm>
              <a:prstGeom prst="roundRect">
                <a:avLst/>
              </a:prstGeom>
              <a:blipFill>
                <a:blip r:embed="rId47"/>
                <a:stretch>
                  <a:fillRect l="-28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0" name="连接符: 肘形 379">
            <a:extLst>
              <a:ext uri="{FF2B5EF4-FFF2-40B4-BE49-F238E27FC236}">
                <a16:creationId xmlns:a16="http://schemas.microsoft.com/office/drawing/2014/main" id="{817ADFB8-12C9-4FA8-8377-C10F3BB42B3F}"/>
              </a:ext>
            </a:extLst>
          </p:cNvPr>
          <p:cNvCxnSpPr>
            <a:endCxn id="79" idx="2"/>
          </p:cNvCxnSpPr>
          <p:nvPr/>
        </p:nvCxnSpPr>
        <p:spPr>
          <a:xfrm flipV="1">
            <a:off x="3858383" y="3670664"/>
            <a:ext cx="1645756" cy="912506"/>
          </a:xfrm>
          <a:prstGeom prst="bentConnector2">
            <a:avLst/>
          </a:prstGeom>
          <a:ln w="1905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2" name="连接符: 肘形 381">
            <a:extLst>
              <a:ext uri="{FF2B5EF4-FFF2-40B4-BE49-F238E27FC236}">
                <a16:creationId xmlns:a16="http://schemas.microsoft.com/office/drawing/2014/main" id="{CD3DE36F-479D-4C20-ADDB-136519F3D5D5}"/>
              </a:ext>
            </a:extLst>
          </p:cNvPr>
          <p:cNvCxnSpPr>
            <a:stCxn id="149" idx="3"/>
            <a:endCxn id="135" idx="2"/>
          </p:cNvCxnSpPr>
          <p:nvPr/>
        </p:nvCxnSpPr>
        <p:spPr>
          <a:xfrm flipV="1">
            <a:off x="3877993" y="3802761"/>
            <a:ext cx="1801151" cy="949039"/>
          </a:xfrm>
          <a:prstGeom prst="bentConnector2">
            <a:avLst/>
          </a:prstGeom>
          <a:ln w="1905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3" name="连接符: 肘形 382">
            <a:extLst>
              <a:ext uri="{FF2B5EF4-FFF2-40B4-BE49-F238E27FC236}">
                <a16:creationId xmlns:a16="http://schemas.microsoft.com/office/drawing/2014/main" id="{35CE1D7E-FCC5-4A4E-890A-09DFD0672DC2}"/>
              </a:ext>
            </a:extLst>
          </p:cNvPr>
          <p:cNvCxnSpPr>
            <a:cxnSpLocks/>
          </p:cNvCxnSpPr>
          <p:nvPr/>
        </p:nvCxnSpPr>
        <p:spPr>
          <a:xfrm flipV="1">
            <a:off x="3901656" y="3955162"/>
            <a:ext cx="1929888" cy="961534"/>
          </a:xfrm>
          <a:prstGeom prst="bentConnector3">
            <a:avLst>
              <a:gd name="adj1" fmla="val 100231"/>
            </a:avLst>
          </a:prstGeom>
          <a:ln w="1905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7" name="文本框 386">
                <a:extLst>
                  <a:ext uri="{FF2B5EF4-FFF2-40B4-BE49-F238E27FC236}">
                    <a16:creationId xmlns:a16="http://schemas.microsoft.com/office/drawing/2014/main" id="{5825C36D-6569-4BCA-8BCB-396F6BE4CED1}"/>
                  </a:ext>
                </a:extLst>
              </p:cNvPr>
              <p:cNvSpPr txBox="1"/>
              <p:nvPr/>
            </p:nvSpPr>
            <p:spPr>
              <a:xfrm>
                <a:off x="6689639" y="2091913"/>
                <a:ext cx="1296942" cy="4154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050" i="1" dirty="0" smtClean="0">
                          <a:latin typeface="Cambria Math" panose="02040503050406030204" pitchFamily="18" charset="0"/>
                        </a:rPr>
                        <m:t>𝑆𝑜𝑓𝑡𝑚𝑎𝑥</m:t>
                      </m:r>
                    </m:oMath>
                  </m:oMathPara>
                </a14:m>
                <a:endParaRPr lang="en-US" altLang="zh-CN" sz="105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050" b="0" i="1" smtClean="0">
                          <a:latin typeface="Cambria Math" panose="02040503050406030204" pitchFamily="18" charset="0"/>
                        </a:rPr>
                        <m:t>𝑆𝑎𝑚𝑝𝑙𝑒</m:t>
                      </m:r>
                    </m:oMath>
                  </m:oMathPara>
                </a14:m>
                <a:endParaRPr lang="zh-CN" altLang="en-US" sz="1050" dirty="0"/>
              </a:p>
            </p:txBody>
          </p:sp>
        </mc:Choice>
        <mc:Fallback xmlns="">
          <p:sp>
            <p:nvSpPr>
              <p:cNvPr id="387" name="文本框 386">
                <a:extLst>
                  <a:ext uri="{FF2B5EF4-FFF2-40B4-BE49-F238E27FC236}">
                    <a16:creationId xmlns:a16="http://schemas.microsoft.com/office/drawing/2014/main" id="{5825C36D-6569-4BCA-8BCB-396F6BE4CE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9639" y="2091913"/>
                <a:ext cx="1296942" cy="415498"/>
              </a:xfrm>
              <a:prstGeom prst="rect">
                <a:avLst/>
              </a:prstGeom>
              <a:blipFill>
                <a:blip r:embed="rId48"/>
                <a:stretch>
                  <a:fillRect b="-44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5" name="文本框 394">
                <a:extLst>
                  <a:ext uri="{FF2B5EF4-FFF2-40B4-BE49-F238E27FC236}">
                    <a16:creationId xmlns:a16="http://schemas.microsoft.com/office/drawing/2014/main" id="{8E740EA3-5F0F-42BF-B3CE-404AF439C83B}"/>
                  </a:ext>
                </a:extLst>
              </p:cNvPr>
              <p:cNvSpPr txBox="1"/>
              <p:nvPr/>
            </p:nvSpPr>
            <p:spPr>
              <a:xfrm>
                <a:off x="4523944" y="4279459"/>
                <a:ext cx="517129" cy="3781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sz="1200" b="0" i="1" dirty="0" smtClean="0">
                              <a:latin typeface="Cambria Math" panose="02040503050406030204" pitchFamily="18" charset="0"/>
                              <a:ea typeface="Source Han Sans SC Normal" panose="020B0400000000000000" pitchFamily="34" charset="-128"/>
                            </a:rPr>
                          </m:ctrlPr>
                        </m:sSubSupPr>
                        <m:e>
                          <m:r>
                            <a:rPr kumimoji="1" lang="en-US" altLang="zh-CN" sz="1200" b="0" i="1" dirty="0" smtClean="0">
                              <a:latin typeface="Cambria Math" panose="02040503050406030204" pitchFamily="18" charset="0"/>
                              <a:ea typeface="Source Han Sans SC Normal" panose="020B0400000000000000" pitchFamily="34" charset="-128"/>
                            </a:rPr>
                            <m:t>𝜃</m:t>
                          </m:r>
                        </m:e>
                        <m:sub>
                          <m:r>
                            <a:rPr kumimoji="1" lang="en-US" altLang="zh-CN" sz="1200" b="0" i="1" dirty="0" smtClean="0">
                              <a:latin typeface="Cambria Math" panose="02040503050406030204" pitchFamily="18" charset="0"/>
                              <a:ea typeface="Source Han Sans SC Normal" panose="020B0400000000000000" pitchFamily="34" charset="-128"/>
                            </a:rPr>
                            <m:t>𝑞𝑘𝑣</m:t>
                          </m:r>
                        </m:sub>
                        <m:sup>
                          <m:r>
                            <a:rPr kumimoji="1" lang="en-US" altLang="zh-CN" sz="1200" b="0" i="1" dirty="0" smtClean="0">
                              <a:latin typeface="Cambria Math" panose="02040503050406030204" pitchFamily="18" charset="0"/>
                              <a:ea typeface="Source Han Sans SC Normal" panose="020B0400000000000000" pitchFamily="34" charset="-128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kumimoji="1" lang="zh-CN" altLang="en-US" sz="1200" dirty="0">
                  <a:latin typeface="Source Han Sans SC Normal" panose="020B0400000000000000" pitchFamily="34" charset="-128"/>
                  <a:ea typeface="Source Han Sans SC Normal" panose="020B0400000000000000" pitchFamily="34" charset="-128"/>
                </a:endParaRPr>
              </a:p>
            </p:txBody>
          </p:sp>
        </mc:Choice>
        <mc:Fallback xmlns="">
          <p:sp>
            <p:nvSpPr>
              <p:cNvPr id="395" name="文本框 394">
                <a:extLst>
                  <a:ext uri="{FF2B5EF4-FFF2-40B4-BE49-F238E27FC236}">
                    <a16:creationId xmlns:a16="http://schemas.microsoft.com/office/drawing/2014/main" id="{8E740EA3-5F0F-42BF-B3CE-404AF439C8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3944" y="4279459"/>
                <a:ext cx="517129" cy="378180"/>
              </a:xfrm>
              <a:prstGeom prst="rect">
                <a:avLst/>
              </a:prstGeom>
              <a:blipFill>
                <a:blip r:embed="rId4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6" name="文本框 395">
                <a:extLst>
                  <a:ext uri="{FF2B5EF4-FFF2-40B4-BE49-F238E27FC236}">
                    <a16:creationId xmlns:a16="http://schemas.microsoft.com/office/drawing/2014/main" id="{780DE997-C0D9-4A69-A55D-F4F094508572}"/>
                  </a:ext>
                </a:extLst>
              </p:cNvPr>
              <p:cNvSpPr txBox="1"/>
              <p:nvPr/>
            </p:nvSpPr>
            <p:spPr>
              <a:xfrm>
                <a:off x="4743605" y="4824508"/>
                <a:ext cx="517129" cy="3738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sz="1200" b="0" i="1" dirty="0" smtClean="0">
                              <a:latin typeface="Cambria Math" panose="02040503050406030204" pitchFamily="18" charset="0"/>
                              <a:ea typeface="Source Han Sans SC Normal" panose="020B0400000000000000" pitchFamily="34" charset="-128"/>
                            </a:rPr>
                          </m:ctrlPr>
                        </m:sSubSupPr>
                        <m:e>
                          <m:r>
                            <a:rPr kumimoji="1" lang="en-US" altLang="zh-CN" sz="1200" b="0" i="1" dirty="0" smtClean="0">
                              <a:latin typeface="Cambria Math" panose="02040503050406030204" pitchFamily="18" charset="0"/>
                              <a:ea typeface="Source Han Sans SC Normal" panose="020B0400000000000000" pitchFamily="34" charset="-128"/>
                            </a:rPr>
                            <m:t>𝜃</m:t>
                          </m:r>
                        </m:e>
                        <m:sub>
                          <m:r>
                            <a:rPr kumimoji="1" lang="en-US" altLang="zh-CN" sz="1200" b="0" i="1" dirty="0" smtClean="0">
                              <a:latin typeface="Cambria Math" panose="02040503050406030204" pitchFamily="18" charset="0"/>
                              <a:ea typeface="Source Han Sans SC Normal" panose="020B0400000000000000" pitchFamily="34" charset="-128"/>
                            </a:rPr>
                            <m:t>𝑞𝑘𝑣</m:t>
                          </m:r>
                        </m:sub>
                        <m:sup>
                          <m:r>
                            <a:rPr kumimoji="1" lang="en-US" altLang="zh-CN" sz="1200" b="0" i="1" dirty="0" smtClean="0">
                              <a:latin typeface="Cambria Math" panose="02040503050406030204" pitchFamily="18" charset="0"/>
                              <a:ea typeface="Source Han Sans SC Normal" panose="020B0400000000000000" pitchFamily="34" charset="-128"/>
                            </a:rPr>
                            <m:t>𝑁</m:t>
                          </m:r>
                        </m:sup>
                      </m:sSubSup>
                    </m:oMath>
                  </m:oMathPara>
                </a14:m>
                <a:endParaRPr kumimoji="1" lang="zh-CN" altLang="en-US" sz="1200" dirty="0">
                  <a:latin typeface="Source Han Sans SC Normal" panose="020B0400000000000000" pitchFamily="34" charset="-128"/>
                  <a:ea typeface="Source Han Sans SC Normal" panose="020B0400000000000000" pitchFamily="34" charset="-128"/>
                </a:endParaRPr>
              </a:p>
            </p:txBody>
          </p:sp>
        </mc:Choice>
        <mc:Fallback xmlns="">
          <p:sp>
            <p:nvSpPr>
              <p:cNvPr id="396" name="文本框 395">
                <a:extLst>
                  <a:ext uri="{FF2B5EF4-FFF2-40B4-BE49-F238E27FC236}">
                    <a16:creationId xmlns:a16="http://schemas.microsoft.com/office/drawing/2014/main" id="{780DE997-C0D9-4A69-A55D-F4F0945085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3605" y="4824508"/>
                <a:ext cx="517129" cy="373820"/>
              </a:xfrm>
              <a:prstGeom prst="rect">
                <a:avLst/>
              </a:prstGeom>
              <a:blipFill>
                <a:blip r:embed="rId5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7" name="文本框 396">
            <a:extLst>
              <a:ext uri="{FF2B5EF4-FFF2-40B4-BE49-F238E27FC236}">
                <a16:creationId xmlns:a16="http://schemas.microsoft.com/office/drawing/2014/main" id="{44B284D9-467F-4E15-B84C-1A39E10E9F00}"/>
              </a:ext>
            </a:extLst>
          </p:cNvPr>
          <p:cNvSpPr txBox="1"/>
          <p:nvPr/>
        </p:nvSpPr>
        <p:spPr>
          <a:xfrm>
            <a:off x="4654234" y="4616571"/>
            <a:ext cx="424732" cy="246221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en-US" altLang="zh-CN" sz="1200" dirty="0">
                <a:latin typeface="Source Han Sans SC Normal" panose="020B0400000000000000" pitchFamily="34" charset="-128"/>
                <a:ea typeface="Source Han Sans SC Normal" panose="020B0400000000000000" pitchFamily="34" charset="-128"/>
              </a:rPr>
              <a:t>…</a:t>
            </a:r>
            <a:endParaRPr kumimoji="1" lang="zh-CN" altLang="en-US" sz="1200" dirty="0">
              <a:latin typeface="Source Han Sans SC Normal" panose="020B0400000000000000" pitchFamily="34" charset="-128"/>
              <a:ea typeface="Source Han Sans SC Normal" panose="020B0400000000000000" pitchFamily="34" charset="-128"/>
            </a:endParaRPr>
          </a:p>
        </p:txBody>
      </p:sp>
      <p:sp>
        <p:nvSpPr>
          <p:cNvPr id="400" name="箭头: 右 399">
            <a:extLst>
              <a:ext uri="{FF2B5EF4-FFF2-40B4-BE49-F238E27FC236}">
                <a16:creationId xmlns:a16="http://schemas.microsoft.com/office/drawing/2014/main" id="{49E37D55-EE3B-44BF-9F54-778706BBAA5B}"/>
              </a:ext>
            </a:extLst>
          </p:cNvPr>
          <p:cNvSpPr/>
          <p:nvPr/>
        </p:nvSpPr>
        <p:spPr>
          <a:xfrm rot="16200000">
            <a:off x="3207585" y="5137692"/>
            <a:ext cx="380194" cy="235222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1" name="文本框 400">
                <a:extLst>
                  <a:ext uri="{FF2B5EF4-FFF2-40B4-BE49-F238E27FC236}">
                    <a16:creationId xmlns:a16="http://schemas.microsoft.com/office/drawing/2014/main" id="{D080870E-A44E-4725-89D3-3BF45C9706AD}"/>
                  </a:ext>
                </a:extLst>
              </p:cNvPr>
              <p:cNvSpPr txBox="1"/>
              <p:nvPr/>
            </p:nvSpPr>
            <p:spPr>
              <a:xfrm>
                <a:off x="3487566" y="5068562"/>
                <a:ext cx="1256241" cy="3323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kumimoji="1" lang="en-US" altLang="zh-CN" sz="1200" b="0" i="1" smtClean="0">
                              <a:latin typeface="Cambria Math" panose="02040503050406030204" pitchFamily="18" charset="0"/>
                              <a:ea typeface="Source Han Sans SC Normal" panose="020B0400000000000000" pitchFamily="34" charset="-128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sz="1200" b="0" i="1" smtClean="0">
                                  <a:latin typeface="Cambria Math" panose="02040503050406030204" pitchFamily="18" charset="0"/>
                                  <a:ea typeface="Source Han Sans SC Normal" panose="020B0400000000000000" pitchFamily="34" charset="-128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200" b="0" i="1" smtClean="0">
                                  <a:latin typeface="Cambria Math" panose="02040503050406030204" pitchFamily="18" charset="0"/>
                                  <a:ea typeface="Source Han Sans SC Normal" panose="020B0400000000000000" pitchFamily="34" charset="-128"/>
                                </a:rPr>
                                <m:t>𝑆</m:t>
                              </m:r>
                            </m:e>
                            <m:sub>
                              <m:r>
                                <a:rPr kumimoji="1" lang="en-US" altLang="zh-CN" sz="1200" b="0" i="1" smtClean="0">
                                  <a:latin typeface="Cambria Math" panose="02040503050406030204" pitchFamily="18" charset="0"/>
                                  <a:ea typeface="Source Han Sans SC Normal" panose="020B0400000000000000" pitchFamily="34" charset="-128"/>
                                </a:rPr>
                                <m:t>𝑡</m:t>
                              </m:r>
                            </m:sub>
                          </m:sSub>
                          <m:r>
                            <a:rPr kumimoji="1" lang="en-US" altLang="zh-CN" sz="1200" b="0" i="1" smtClean="0">
                              <a:latin typeface="Cambria Math" panose="02040503050406030204" pitchFamily="18" charset="0"/>
                              <a:ea typeface="Source Han Sans SC Normal" panose="020B0400000000000000" pitchFamily="34" charset="-128"/>
                            </a:rPr>
                            <m:t>, </m:t>
                          </m:r>
                          <m:sSub>
                            <m:sSubPr>
                              <m:ctrlPr>
                                <a:rPr kumimoji="1" lang="en-US" altLang="zh-CN" sz="1200" b="0" i="1" smtClean="0">
                                  <a:latin typeface="Cambria Math" panose="02040503050406030204" pitchFamily="18" charset="0"/>
                                  <a:ea typeface="Source Han Sans SC Normal" panose="020B0400000000000000" pitchFamily="34" charset="-128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200" b="0" i="1" smtClean="0">
                                  <a:latin typeface="Cambria Math" panose="02040503050406030204" pitchFamily="18" charset="0"/>
                                  <a:ea typeface="Source Han Sans SC Normal" panose="020B0400000000000000" pitchFamily="34" charset="-128"/>
                                </a:rPr>
                                <m:t>𝐴</m:t>
                              </m:r>
                            </m:e>
                            <m:sub>
                              <m:r>
                                <a:rPr kumimoji="1" lang="en-US" altLang="zh-CN" sz="1200" b="0" i="1" smtClean="0">
                                  <a:latin typeface="Cambria Math" panose="02040503050406030204" pitchFamily="18" charset="0"/>
                                  <a:ea typeface="Source Han Sans SC Normal" panose="020B0400000000000000" pitchFamily="34" charset="-128"/>
                                </a:rPr>
                                <m:t>𝑡</m:t>
                              </m:r>
                            </m:sub>
                          </m:sSub>
                          <m:r>
                            <a:rPr kumimoji="1" lang="en-US" altLang="zh-CN" sz="1200" b="0" i="1" smtClean="0">
                              <a:latin typeface="Cambria Math" panose="02040503050406030204" pitchFamily="18" charset="0"/>
                              <a:ea typeface="Source Han Sans SC Normal" panose="020B0400000000000000" pitchFamily="34" charset="-128"/>
                            </a:rPr>
                            <m:t>, </m:t>
                          </m:r>
                          <m:sSub>
                            <m:sSubPr>
                              <m:ctrlPr>
                                <a:rPr kumimoji="1" lang="en-US" altLang="zh-CN" sz="1200" b="0" i="1" smtClean="0">
                                  <a:latin typeface="Cambria Math" panose="02040503050406030204" pitchFamily="18" charset="0"/>
                                  <a:ea typeface="Source Han Sans SC Normal" panose="020B0400000000000000" pitchFamily="34" charset="-128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200" b="0" i="1" smtClean="0">
                                  <a:latin typeface="Cambria Math" panose="02040503050406030204" pitchFamily="18" charset="0"/>
                                  <a:ea typeface="Source Han Sans SC Normal" panose="020B0400000000000000" pitchFamily="34" charset="-128"/>
                                </a:rPr>
                                <m:t>𝑅</m:t>
                              </m:r>
                            </m:e>
                            <m:sub>
                              <m:r>
                                <a:rPr kumimoji="1" lang="en-US" altLang="zh-CN" sz="1200" b="0" i="1" smtClean="0">
                                  <a:latin typeface="Cambria Math" panose="02040503050406030204" pitchFamily="18" charset="0"/>
                                  <a:ea typeface="Source Han Sans SC Normal" panose="020B0400000000000000" pitchFamily="34" charset="-128"/>
                                </a:rPr>
                                <m:t>𝑡</m:t>
                              </m:r>
                            </m:sub>
                          </m:sSub>
                          <m:r>
                            <a:rPr kumimoji="1" lang="en-US" altLang="zh-CN" sz="1200" b="0" i="1" smtClean="0">
                              <a:latin typeface="Cambria Math" panose="02040503050406030204" pitchFamily="18" charset="0"/>
                              <a:ea typeface="Source Han Sans SC Normal" panose="020B0400000000000000" pitchFamily="34" charset="-128"/>
                            </a:rPr>
                            <m:t>, </m:t>
                          </m:r>
                          <m:sSub>
                            <m:sSubPr>
                              <m:ctrlPr>
                                <a:rPr kumimoji="1" lang="en-US" altLang="zh-CN" sz="1200" b="0" i="1" smtClean="0">
                                  <a:latin typeface="Cambria Math" panose="02040503050406030204" pitchFamily="18" charset="0"/>
                                  <a:ea typeface="Source Han Sans SC Normal" panose="020B0400000000000000" pitchFamily="34" charset="-128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200" b="0" i="1" smtClean="0">
                                  <a:latin typeface="Cambria Math" panose="02040503050406030204" pitchFamily="18" charset="0"/>
                                  <a:ea typeface="Source Han Sans SC Normal" panose="020B0400000000000000" pitchFamily="34" charset="-128"/>
                                </a:rPr>
                                <m:t>𝑆</m:t>
                              </m:r>
                            </m:e>
                            <m:sub>
                              <m:r>
                                <a:rPr kumimoji="1" lang="en-US" altLang="zh-CN" sz="1200" b="0" i="1" smtClean="0">
                                  <a:latin typeface="Cambria Math" panose="02040503050406030204" pitchFamily="18" charset="0"/>
                                  <a:ea typeface="Source Han Sans SC Normal" panose="020B0400000000000000" pitchFamily="34" charset="-128"/>
                                </a:rPr>
                                <m:t>𝑡</m:t>
                              </m:r>
                              <m:r>
                                <a:rPr kumimoji="1" lang="en-US" altLang="zh-CN" sz="1200" b="0" i="1" smtClean="0">
                                  <a:latin typeface="Cambria Math" panose="02040503050406030204" pitchFamily="18" charset="0"/>
                                  <a:ea typeface="Source Han Sans SC Normal" panose="020B0400000000000000" pitchFamily="34" charset="-128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1" lang="zh-CN" altLang="en-US" sz="1200" dirty="0">
                  <a:latin typeface="Source Han Sans SC Normal" panose="020B0400000000000000" pitchFamily="34" charset="-128"/>
                  <a:ea typeface="Source Han Sans SC Normal" panose="020B0400000000000000" pitchFamily="34" charset="-128"/>
                </a:endParaRPr>
              </a:p>
            </p:txBody>
          </p:sp>
        </mc:Choice>
        <mc:Fallback xmlns="">
          <p:sp>
            <p:nvSpPr>
              <p:cNvPr id="401" name="文本框 400">
                <a:extLst>
                  <a:ext uri="{FF2B5EF4-FFF2-40B4-BE49-F238E27FC236}">
                    <a16:creationId xmlns:a16="http://schemas.microsoft.com/office/drawing/2014/main" id="{D080870E-A44E-4725-89D3-3BF45C9706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7566" y="5068562"/>
                <a:ext cx="1256241" cy="332399"/>
              </a:xfrm>
              <a:prstGeom prst="rect">
                <a:avLst/>
              </a:prstGeom>
              <a:blipFill>
                <a:blip r:embed="rId5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0" name="文本框 109">
                <a:extLst>
                  <a:ext uri="{FF2B5EF4-FFF2-40B4-BE49-F238E27FC236}">
                    <a16:creationId xmlns:a16="http://schemas.microsoft.com/office/drawing/2014/main" id="{E2DA6DA2-408C-4FB1-82F0-8549202B8044}"/>
                  </a:ext>
                </a:extLst>
              </p:cNvPr>
              <p:cNvSpPr txBox="1"/>
              <p:nvPr/>
            </p:nvSpPr>
            <p:spPr>
              <a:xfrm>
                <a:off x="8096922" y="2007375"/>
                <a:ext cx="363241" cy="3323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200" b="0" i="1" smtClean="0">
                              <a:latin typeface="Cambria Math" panose="02040503050406030204" pitchFamily="18" charset="0"/>
                              <a:ea typeface="Source Han Sans SC Normal" panose="020B0400000000000000" pitchFamily="34" charset="-128"/>
                            </a:rPr>
                          </m:ctrlPr>
                        </m:sSubPr>
                        <m:e>
                          <m:r>
                            <a:rPr kumimoji="1" lang="en-US" altLang="zh-CN" sz="1200" b="0" i="1" smtClean="0">
                              <a:latin typeface="Cambria Math" panose="02040503050406030204" pitchFamily="18" charset="0"/>
                              <a:ea typeface="Source Han Sans SC Normal" panose="020B0400000000000000" pitchFamily="34" charset="-128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zh-CN" sz="1200" b="0" i="1" smtClean="0">
                              <a:latin typeface="Cambria Math" panose="02040503050406030204" pitchFamily="18" charset="0"/>
                              <a:ea typeface="Source Han Sans SC Normal" panose="020B0400000000000000" pitchFamily="34" charset="-128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kumimoji="1" lang="zh-CN" altLang="en-US" sz="1200" dirty="0">
                  <a:latin typeface="Source Han Sans SC Normal" panose="020B0400000000000000" pitchFamily="34" charset="-128"/>
                  <a:ea typeface="Source Han Sans SC Normal" panose="020B0400000000000000" pitchFamily="34" charset="-128"/>
                </a:endParaRPr>
              </a:p>
            </p:txBody>
          </p:sp>
        </mc:Choice>
        <mc:Fallback>
          <p:sp>
            <p:nvSpPr>
              <p:cNvPr id="110" name="文本框 109">
                <a:extLst>
                  <a:ext uri="{FF2B5EF4-FFF2-40B4-BE49-F238E27FC236}">
                    <a16:creationId xmlns:a16="http://schemas.microsoft.com/office/drawing/2014/main" id="{E2DA6DA2-408C-4FB1-82F0-8549202B80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6922" y="2007375"/>
                <a:ext cx="363241" cy="332399"/>
              </a:xfrm>
              <a:prstGeom prst="rect">
                <a:avLst/>
              </a:prstGeom>
              <a:blipFill>
                <a:blip r:embed="rId5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1" name="文本框 110">
            <a:extLst>
              <a:ext uri="{FF2B5EF4-FFF2-40B4-BE49-F238E27FC236}">
                <a16:creationId xmlns:a16="http://schemas.microsoft.com/office/drawing/2014/main" id="{8A0EE3F5-F025-42BB-B4AE-42A220935CD3}"/>
              </a:ext>
            </a:extLst>
          </p:cNvPr>
          <p:cNvSpPr txBox="1"/>
          <p:nvPr/>
        </p:nvSpPr>
        <p:spPr>
          <a:xfrm>
            <a:off x="8061458" y="2318510"/>
            <a:ext cx="424732" cy="246221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en-US" altLang="zh-CN" sz="1200" dirty="0">
                <a:latin typeface="Source Han Sans SC Normal" panose="020B0400000000000000" pitchFamily="34" charset="-128"/>
                <a:ea typeface="Source Han Sans SC Normal" panose="020B0400000000000000" pitchFamily="34" charset="-128"/>
              </a:rPr>
              <a:t>…</a:t>
            </a:r>
            <a:endParaRPr kumimoji="1" lang="zh-CN" altLang="en-US" sz="1200" dirty="0">
              <a:latin typeface="Source Han Sans SC Normal" panose="020B0400000000000000" pitchFamily="34" charset="-128"/>
              <a:ea typeface="Source Han Sans SC Normal" panose="020B0400000000000000" pitchFamily="34" charset="-128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2" name="文本框 111">
                <a:extLst>
                  <a:ext uri="{FF2B5EF4-FFF2-40B4-BE49-F238E27FC236}">
                    <a16:creationId xmlns:a16="http://schemas.microsoft.com/office/drawing/2014/main" id="{2E8A3263-A9AA-4EB1-9D5D-509F3E1CB2D6}"/>
                  </a:ext>
                </a:extLst>
              </p:cNvPr>
              <p:cNvSpPr txBox="1"/>
              <p:nvPr/>
            </p:nvSpPr>
            <p:spPr>
              <a:xfrm>
                <a:off x="8093615" y="2518594"/>
                <a:ext cx="421910" cy="3323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200" b="0" i="1" smtClean="0">
                              <a:latin typeface="Cambria Math" panose="02040503050406030204" pitchFamily="18" charset="0"/>
                              <a:ea typeface="Source Han Sans SC Normal" panose="020B0400000000000000" pitchFamily="34" charset="-128"/>
                            </a:rPr>
                          </m:ctrlPr>
                        </m:sSubPr>
                        <m:e>
                          <m:r>
                            <a:rPr kumimoji="1" lang="en-US" altLang="zh-CN" sz="1200" b="0" i="1" smtClean="0">
                              <a:latin typeface="Cambria Math" panose="02040503050406030204" pitchFamily="18" charset="0"/>
                              <a:ea typeface="Source Han Sans SC Normal" panose="020B0400000000000000" pitchFamily="34" charset="-128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zh-CN" sz="1200" b="0" i="1" smtClean="0">
                              <a:latin typeface="Cambria Math" panose="02040503050406030204" pitchFamily="18" charset="0"/>
                              <a:ea typeface="Source Han Sans SC Normal" panose="020B0400000000000000" pitchFamily="34" charset="-128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kumimoji="1" lang="zh-CN" altLang="en-US" sz="1200" dirty="0">
                  <a:latin typeface="Source Han Sans SC Normal" panose="020B0400000000000000" pitchFamily="34" charset="-128"/>
                  <a:ea typeface="Source Han Sans SC Normal" panose="020B0400000000000000" pitchFamily="34" charset="-128"/>
                </a:endParaRPr>
              </a:p>
            </p:txBody>
          </p:sp>
        </mc:Choice>
        <mc:Fallback>
          <p:sp>
            <p:nvSpPr>
              <p:cNvPr id="112" name="文本框 111">
                <a:extLst>
                  <a:ext uri="{FF2B5EF4-FFF2-40B4-BE49-F238E27FC236}">
                    <a16:creationId xmlns:a16="http://schemas.microsoft.com/office/drawing/2014/main" id="{2E8A3263-A9AA-4EB1-9D5D-509F3E1CB2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3615" y="2518594"/>
                <a:ext cx="421910" cy="332399"/>
              </a:xfrm>
              <a:prstGeom prst="rect">
                <a:avLst/>
              </a:prstGeom>
              <a:blipFill>
                <a:blip r:embed="rId5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片 7">
            <a:extLst>
              <a:ext uri="{FF2B5EF4-FFF2-40B4-BE49-F238E27FC236}">
                <a16:creationId xmlns:a16="http://schemas.microsoft.com/office/drawing/2014/main" id="{90893D3F-4C0F-4B56-8EEC-903E8BB6C559}"/>
              </a:ext>
            </a:extLst>
          </p:cNvPr>
          <p:cNvPicPr>
            <a:picLocks noChangeAspect="1"/>
          </p:cNvPicPr>
          <p:nvPr/>
        </p:nvPicPr>
        <p:blipFill>
          <a:blip r:embed="rId5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033351" y="1038762"/>
            <a:ext cx="2897233" cy="5041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5101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>
            <a:extLst>
              <a:ext uri="{FF2B5EF4-FFF2-40B4-BE49-F238E27FC236}">
                <a16:creationId xmlns:a16="http://schemas.microsoft.com/office/drawing/2014/main" id="{C1AC4D03-7AFC-4CB1-9940-E27B505654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9249" y="1026160"/>
            <a:ext cx="3859923" cy="5035588"/>
          </a:xfrm>
          <a:prstGeom prst="rect">
            <a:avLst/>
          </a:prstGeom>
        </p:spPr>
      </p:pic>
      <p:grpSp>
        <p:nvGrpSpPr>
          <p:cNvPr id="21" name="组合 20"/>
          <p:cNvGrpSpPr/>
          <p:nvPr/>
        </p:nvGrpSpPr>
        <p:grpSpPr>
          <a:xfrm>
            <a:off x="0" y="-1"/>
            <a:ext cx="12192000" cy="6858002"/>
            <a:chOff x="0" y="-1"/>
            <a:chExt cx="12192000" cy="6858002"/>
          </a:xfrm>
        </p:grpSpPr>
        <p:sp>
          <p:nvSpPr>
            <p:cNvPr id="22" name="矩形 21"/>
            <p:cNvSpPr/>
            <p:nvPr/>
          </p:nvSpPr>
          <p:spPr>
            <a:xfrm>
              <a:off x="0" y="-1"/>
              <a:ext cx="12192000" cy="706266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lumMod val="94000"/>
                    <a:lumOff val="6000"/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0" y="708047"/>
              <a:ext cx="12192000" cy="132378"/>
            </a:xfrm>
            <a:prstGeom prst="rect">
              <a:avLst/>
            </a:prstGeom>
            <a:gradFill>
              <a:gsLst>
                <a:gs pos="0">
                  <a:srgbClr val="C00000">
                    <a:alpha val="32000"/>
                  </a:srgbClr>
                </a:gs>
                <a:gs pos="100000">
                  <a:srgbClr val="C00000">
                    <a:lumMod val="94000"/>
                    <a:lumOff val="6000"/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0" y="6453336"/>
              <a:ext cx="12192000" cy="404665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lumMod val="94000"/>
                    <a:lumOff val="6000"/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133400" y="140547"/>
            <a:ext cx="11901234" cy="6795389"/>
            <a:chOff x="133400" y="140547"/>
            <a:chExt cx="11901234" cy="6795389"/>
          </a:xfrm>
        </p:grpSpPr>
        <p:pic>
          <p:nvPicPr>
            <p:cNvPr id="29" name="图片 28"/>
            <p:cNvPicPr>
              <a:picLocks noChangeAspect="1"/>
            </p:cNvPicPr>
            <p:nvPr/>
          </p:nvPicPr>
          <p:blipFill>
            <a:blip r:embed="rId4" cstate="screen">
              <a:alphaModFix amt="70000"/>
            </a:blip>
            <a:stretch>
              <a:fillRect/>
            </a:stretch>
          </p:blipFill>
          <p:spPr>
            <a:xfrm>
              <a:off x="9840416" y="140547"/>
              <a:ext cx="2031325" cy="403124"/>
            </a:xfrm>
            <a:prstGeom prst="rect">
              <a:avLst/>
            </a:prstGeom>
          </p:spPr>
        </p:pic>
        <p:pic>
          <p:nvPicPr>
            <p:cNvPr id="30" name="图片 29"/>
            <p:cNvPicPr>
              <a:picLocks noChangeAspect="1"/>
            </p:cNvPicPr>
            <p:nvPr/>
          </p:nvPicPr>
          <p:blipFill>
            <a:blip r:embed="rId5" cstate="screen">
              <a:alphaModFix amt="50000"/>
            </a:blip>
            <a:stretch>
              <a:fillRect/>
            </a:stretch>
          </p:blipFill>
          <p:spPr>
            <a:xfrm>
              <a:off x="8996245" y="6572902"/>
              <a:ext cx="3038389" cy="185483"/>
            </a:xfrm>
            <a:prstGeom prst="rect">
              <a:avLst/>
            </a:prstGeom>
          </p:spPr>
        </p:pic>
        <p:pic>
          <p:nvPicPr>
            <p:cNvPr id="31" name="图片 30" descr="图片包含 游戏机, 画, 钟表&#10;&#10;描述已自动生成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33400" y="6453336"/>
              <a:ext cx="2362200" cy="482600"/>
            </a:xfrm>
            <a:prstGeom prst="rect">
              <a:avLst/>
            </a:prstGeom>
          </p:spPr>
        </p:pic>
      </p:grpSp>
      <p:sp>
        <p:nvSpPr>
          <p:cNvPr id="26" name="文本框 25"/>
          <p:cNvSpPr txBox="1"/>
          <p:nvPr/>
        </p:nvSpPr>
        <p:spPr>
          <a:xfrm>
            <a:off x="175107" y="116852"/>
            <a:ext cx="6848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2.</a:t>
            </a:r>
            <a:r>
              <a:rPr kumimoji="1" lang="en-US" altLang="zh-CN" sz="2800" b="1" dirty="0">
                <a:solidFill>
                  <a:prstClr val="white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3</a:t>
            </a:r>
            <a:endParaRPr kumimoji="1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27" name="直线连接符 26"/>
          <p:cNvCxnSpPr/>
          <p:nvPr/>
        </p:nvCxnSpPr>
        <p:spPr>
          <a:xfrm>
            <a:off x="839416" y="124472"/>
            <a:ext cx="0" cy="4188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/>
        </p:nvSpPr>
        <p:spPr>
          <a:xfrm>
            <a:off x="1008331" y="124472"/>
            <a:ext cx="21723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中心化训练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0CDF0CC7-0898-44ED-B83D-2CD8C4B39F48}"/>
                  </a:ext>
                </a:extLst>
              </p:cNvPr>
              <p:cNvSpPr txBox="1"/>
              <p:nvPr/>
            </p:nvSpPr>
            <p:spPr>
              <a:xfrm>
                <a:off x="7295087" y="4323086"/>
                <a:ext cx="2494529" cy="10075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171450" indent="-171450" algn="ctr">
                  <a:lnSpc>
                    <a:spcPct val="130000"/>
                  </a:lnSpc>
                  <a:buFont typeface="Wingdings" panose="05000000000000000000" pitchFamily="2" charset="2"/>
                  <a:buChar char="Ø"/>
                </a:pPr>
                <a:r>
                  <a:rPr kumimoji="1" lang="zh-CN" altLang="en-US" sz="12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联合动作</a:t>
                </a:r>
                <a:r>
                  <a:rPr kumimoji="1" lang="en-US" altLang="zh-CN" sz="12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Q</a:t>
                </a:r>
                <a:r>
                  <a:rPr kumimoji="1" lang="zh-CN" altLang="en-US" sz="12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值等价于</a:t>
                </a:r>
                <a:r>
                  <a:rPr kumimoji="1" lang="en-US" altLang="zh-CN" sz="12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Q</a:t>
                </a:r>
                <a:r>
                  <a:rPr kumimoji="1" lang="zh-CN" altLang="en-US" sz="12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值平均</a:t>
                </a:r>
                <a:endParaRPr kumimoji="1" lang="en-US" altLang="zh-CN" sz="12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sz="1200" b="0" i="1" smtClean="0">
                              <a:latin typeface="Cambria Math" panose="02040503050406030204" pitchFamily="18" charset="0"/>
                              <a:ea typeface="Source Han Sans SC Normal" panose="020B0400000000000000" pitchFamily="34" charset="-128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kumimoji="1" lang="en-US" altLang="zh-CN" sz="1200" i="1" smtClean="0">
                              <a:latin typeface="Cambria Math" panose="02040503050406030204" pitchFamily="18" charset="0"/>
                              <a:ea typeface="Source Han Sans SC Normal" panose="020B0400000000000000" pitchFamily="34" charset="-128"/>
                            </a:rPr>
                            <m:t>Q</m:t>
                          </m:r>
                        </m:e>
                        <m:sub>
                          <m:r>
                            <a:rPr kumimoji="1" lang="en-US" altLang="zh-CN" sz="1200" b="0" i="1" smtClean="0">
                              <a:latin typeface="Cambria Math" panose="02040503050406030204" pitchFamily="18" charset="0"/>
                              <a:ea typeface="Source Han Sans SC Normal" panose="020B0400000000000000" pitchFamily="34" charset="-128"/>
                            </a:rPr>
                            <m:t>𝑡𝑜𝑡𝑎𝑙</m:t>
                          </m:r>
                        </m:sub>
                        <m:sup>
                          <m:r>
                            <a:rPr kumimoji="1" lang="en-US" altLang="zh-CN" sz="1200" b="0" i="1" smtClean="0">
                              <a:latin typeface="Cambria Math" panose="02040503050406030204" pitchFamily="18" charset="0"/>
                              <a:ea typeface="Source Han Sans SC Normal" panose="020B0400000000000000" pitchFamily="34" charset="-128"/>
                            </a:rPr>
                            <m:t>𝑡</m:t>
                          </m:r>
                        </m:sup>
                      </m:sSubSup>
                      <m:d>
                        <m:dPr>
                          <m:ctrlPr>
                            <a:rPr kumimoji="1" lang="en-US" altLang="zh-CN" sz="1200" i="1">
                              <a:latin typeface="Cambria Math" panose="02040503050406030204" pitchFamily="18" charset="0"/>
                              <a:ea typeface="Source Han Sans SC Normal" panose="020B0400000000000000" pitchFamily="34" charset="-128"/>
                            </a:rPr>
                          </m:ctrlPr>
                        </m:d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kumimoji="1" lang="en-US" altLang="zh-CN" sz="1200" i="1">
                                  <a:latin typeface="Cambria Math" panose="02040503050406030204" pitchFamily="18" charset="0"/>
                                  <a:ea typeface="Source Han Sans SC Normal" panose="020B0400000000000000" pitchFamily="34" charset="-128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sz="1200" i="1">
                                      <a:latin typeface="Cambria Math" panose="02040503050406030204" pitchFamily="18" charset="0"/>
                                      <a:ea typeface="Source Han Sans SC Normal" panose="020B0400000000000000" pitchFamily="34" charset="-128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1200" i="1">
                                      <a:latin typeface="Cambria Math" panose="02040503050406030204" pitchFamily="18" charset="0"/>
                                      <a:ea typeface="Source Han Sans SC Normal" panose="020B0400000000000000" pitchFamily="34" charset="-128"/>
                                    </a:rPr>
                                    <m:t>𝑜</m:t>
                                  </m:r>
                                </m:e>
                                <m:sub>
                                  <m:r>
                                    <a:rPr kumimoji="1" lang="en-US" altLang="zh-CN" sz="1200" i="1">
                                      <a:latin typeface="Cambria Math" panose="02040503050406030204" pitchFamily="18" charset="0"/>
                                      <a:ea typeface="Source Han Sans SC Normal" panose="020B0400000000000000" pitchFamily="34" charset="-128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kumimoji="1" lang="en-US" altLang="zh-CN" sz="1200" i="1">
                              <a:latin typeface="Cambria Math" panose="02040503050406030204" pitchFamily="18" charset="0"/>
                              <a:ea typeface="Source Han Sans SC Normal" panose="020B0400000000000000" pitchFamily="34" charset="-128"/>
                            </a:rPr>
                            <m:t>, 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kumimoji="1" lang="en-US" altLang="zh-CN" sz="1200" i="1">
                                  <a:latin typeface="Cambria Math" panose="02040503050406030204" pitchFamily="18" charset="0"/>
                                  <a:ea typeface="Source Han Sans SC Normal" panose="020B0400000000000000" pitchFamily="34" charset="-128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sz="1200" i="1">
                                      <a:latin typeface="Cambria Math" panose="02040503050406030204" pitchFamily="18" charset="0"/>
                                      <a:ea typeface="Source Han Sans SC Normal" panose="020B0400000000000000" pitchFamily="34" charset="-128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1200" i="1">
                                      <a:latin typeface="Cambria Math" panose="02040503050406030204" pitchFamily="18" charset="0"/>
                                      <a:ea typeface="Source Han Sans SC Normal" panose="020B0400000000000000" pitchFamily="34" charset="-128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kumimoji="1" lang="en-US" altLang="zh-CN" sz="1200" i="1">
                                      <a:latin typeface="Cambria Math" panose="02040503050406030204" pitchFamily="18" charset="0"/>
                                      <a:ea typeface="Source Han Sans SC Normal" panose="020B0400000000000000" pitchFamily="34" charset="-128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kumimoji="1" lang="en-US" altLang="zh-CN" sz="1200" b="0" i="1" smtClean="0">
                          <a:latin typeface="Cambria Math" panose="02040503050406030204" pitchFamily="18" charset="0"/>
                          <a:ea typeface="Source Han Sans SC Normal" panose="020B0400000000000000" pitchFamily="34" charset="-128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1200" b="0" i="1" smtClean="0">
                              <a:latin typeface="Cambria Math" panose="02040503050406030204" pitchFamily="18" charset="0"/>
                              <a:ea typeface="Source Han Sans SC Normal" panose="020B0400000000000000" pitchFamily="34" charset="-128"/>
                            </a:rPr>
                          </m:ctrlPr>
                        </m:fPr>
                        <m:num>
                          <m:r>
                            <a:rPr kumimoji="1" lang="en-US" altLang="zh-CN" sz="1200" b="0" i="0" smtClean="0">
                              <a:latin typeface="Cambria Math" panose="02040503050406030204" pitchFamily="18" charset="0"/>
                              <a:ea typeface="Source Han Sans SC Normal" panose="020B0400000000000000" pitchFamily="34" charset="-128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zh-CN" sz="1200" i="1">
                              <a:latin typeface="Cambria Math" panose="02040503050406030204" pitchFamily="18" charset="0"/>
                              <a:ea typeface="Source Han Sans SC Normal" panose="020B0400000000000000" pitchFamily="34" charset="-128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kumimoji="1" lang="en-US" altLang="zh-CN" sz="1200" b="0" i="1" smtClean="0">
                              <a:latin typeface="Cambria Math" panose="02040503050406030204" pitchFamily="18" charset="0"/>
                              <a:ea typeface="Source Han Sans SC Normal" panose="020B0400000000000000" pitchFamily="34" charset="-128"/>
                            </a:rPr>
                          </m:ctrlPr>
                        </m:naryPr>
                        <m:sub>
                          <m:r>
                            <a:rPr kumimoji="1" lang="en-US" altLang="zh-CN" sz="1200" b="0" i="1" smtClean="0">
                              <a:latin typeface="Cambria Math" panose="02040503050406030204" pitchFamily="18" charset="0"/>
                              <a:ea typeface="Source Han Sans SC Normal" panose="020B0400000000000000" pitchFamily="34" charset="-128"/>
                            </a:rPr>
                            <m:t>𝑖</m:t>
                          </m:r>
                          <m:r>
                            <a:rPr kumimoji="1" lang="en-US" altLang="zh-CN" sz="1200" b="0" i="1" smtClean="0">
                              <a:latin typeface="Cambria Math" panose="02040503050406030204" pitchFamily="18" charset="0"/>
                              <a:ea typeface="Source Han Sans SC Normal" panose="020B0400000000000000" pitchFamily="34" charset="-128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zh-CN" sz="1200" b="0" i="1" smtClean="0">
                              <a:latin typeface="Cambria Math" panose="02040503050406030204" pitchFamily="18" charset="0"/>
                              <a:ea typeface="Source Han Sans SC Normal" panose="020B0400000000000000" pitchFamily="34" charset="-128"/>
                            </a:rPr>
                            <m:t>𝑁</m:t>
                          </m:r>
                        </m:sup>
                        <m:e>
                          <m:sSubSup>
                            <m:sSubSupPr>
                              <m:ctrlPr>
                                <a:rPr kumimoji="1" lang="en-US" altLang="zh-CN" sz="1200" b="0" i="1" smtClean="0">
                                  <a:latin typeface="Cambria Math" panose="02040503050406030204" pitchFamily="18" charset="0"/>
                                  <a:ea typeface="Source Han Sans SC Normal" panose="020B0400000000000000" pitchFamily="34" charset="-128"/>
                                </a:rPr>
                              </m:ctrlPr>
                            </m:sSubSupPr>
                            <m:e>
                              <m:r>
                                <a:rPr kumimoji="1" lang="en-US" altLang="zh-CN" sz="1200" b="0" i="1" smtClean="0">
                                  <a:latin typeface="Cambria Math" panose="02040503050406030204" pitchFamily="18" charset="0"/>
                                  <a:ea typeface="Source Han Sans SC Normal" panose="020B0400000000000000" pitchFamily="34" charset="-128"/>
                                </a:rPr>
                                <m:t>𝑄</m:t>
                              </m:r>
                            </m:e>
                            <m:sub>
                              <m:r>
                                <a:rPr kumimoji="1" lang="en-US" altLang="zh-CN" sz="1200" b="0" i="1" smtClean="0">
                                  <a:latin typeface="Cambria Math" panose="02040503050406030204" pitchFamily="18" charset="0"/>
                                  <a:ea typeface="Source Han Sans SC Normal" panose="020B0400000000000000" pitchFamily="34" charset="-128"/>
                                </a:rPr>
                                <m:t>𝑖</m:t>
                              </m:r>
                            </m:sub>
                            <m:sup>
                              <m:r>
                                <a:rPr kumimoji="1" lang="en-US" altLang="zh-CN" sz="1200" b="0" i="1" smtClean="0">
                                  <a:latin typeface="Cambria Math" panose="02040503050406030204" pitchFamily="18" charset="0"/>
                                  <a:ea typeface="Source Han Sans SC Normal" panose="020B0400000000000000" pitchFamily="34" charset="-128"/>
                                </a:rPr>
                                <m:t>𝑡</m:t>
                              </m:r>
                            </m:sup>
                          </m:sSubSup>
                          <m:r>
                            <a:rPr kumimoji="1" lang="en-US" altLang="zh-CN" sz="1200" b="0" i="1" smtClean="0">
                              <a:latin typeface="Cambria Math" panose="02040503050406030204" pitchFamily="18" charset="0"/>
                              <a:ea typeface="Source Han Sans SC Normal" panose="020B0400000000000000" pitchFamily="34" charset="-128"/>
                            </a:rPr>
                            <m:t>(</m:t>
                          </m:r>
                          <m:sSub>
                            <m:sSubPr>
                              <m:ctrlPr>
                                <a:rPr kumimoji="1" lang="en-US" altLang="zh-CN" sz="1200" b="0" i="1" smtClean="0">
                                  <a:latin typeface="Cambria Math" panose="02040503050406030204" pitchFamily="18" charset="0"/>
                                  <a:ea typeface="Source Han Sans SC Normal" panose="020B0400000000000000" pitchFamily="34" charset="-128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200" b="0" i="1" smtClean="0">
                                  <a:latin typeface="Cambria Math" panose="02040503050406030204" pitchFamily="18" charset="0"/>
                                  <a:ea typeface="Source Han Sans SC Normal" panose="020B0400000000000000" pitchFamily="34" charset="-128"/>
                                </a:rPr>
                                <m:t>𝑜</m:t>
                              </m:r>
                            </m:e>
                            <m:sub>
                              <m:r>
                                <a:rPr kumimoji="1" lang="en-US" altLang="zh-CN" sz="1200" b="0" i="1" smtClean="0">
                                  <a:latin typeface="Cambria Math" panose="02040503050406030204" pitchFamily="18" charset="0"/>
                                  <a:ea typeface="Source Han Sans SC Normal" panose="020B0400000000000000" pitchFamily="34" charset="-128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1" lang="en-US" altLang="zh-CN" sz="1200" b="0" i="1" smtClean="0">
                              <a:latin typeface="Cambria Math" panose="02040503050406030204" pitchFamily="18" charset="0"/>
                              <a:ea typeface="Source Han Sans SC Normal" panose="020B0400000000000000" pitchFamily="34" charset="-128"/>
                            </a:rPr>
                            <m:t>, </m:t>
                          </m:r>
                          <m:sSub>
                            <m:sSubPr>
                              <m:ctrlPr>
                                <a:rPr kumimoji="1" lang="en-US" altLang="zh-CN" sz="1200" b="0" i="1" smtClean="0">
                                  <a:latin typeface="Cambria Math" panose="02040503050406030204" pitchFamily="18" charset="0"/>
                                  <a:ea typeface="Source Han Sans SC Normal" panose="020B0400000000000000" pitchFamily="34" charset="-128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200" b="0" i="1" smtClean="0">
                                  <a:latin typeface="Cambria Math" panose="02040503050406030204" pitchFamily="18" charset="0"/>
                                  <a:ea typeface="Source Han Sans SC Normal" panose="020B0400000000000000" pitchFamily="34" charset="-128"/>
                                </a:rPr>
                                <m:t>𝑎</m:t>
                              </m:r>
                            </m:e>
                            <m:sub>
                              <m:r>
                                <a:rPr kumimoji="1" lang="en-US" altLang="zh-CN" sz="1200" b="0" i="1" smtClean="0">
                                  <a:latin typeface="Cambria Math" panose="02040503050406030204" pitchFamily="18" charset="0"/>
                                  <a:ea typeface="Source Han Sans SC Normal" panose="020B0400000000000000" pitchFamily="34" charset="-128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1" lang="en-US" altLang="zh-CN" sz="1200" b="0" i="1" smtClean="0">
                              <a:latin typeface="Cambria Math" panose="02040503050406030204" pitchFamily="18" charset="0"/>
                              <a:ea typeface="Source Han Sans SC Normal" panose="020B0400000000000000" pitchFamily="34" charset="-128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kumimoji="1" lang="zh-CN" altLang="en-US" sz="1200" dirty="0">
                  <a:latin typeface="Source Han Sans SC Normal" panose="020B0400000000000000" pitchFamily="34" charset="-128"/>
                  <a:ea typeface="Source Han Sans SC Normal" panose="020B0400000000000000" pitchFamily="34" charset="-128"/>
                </a:endParaRPr>
              </a:p>
            </p:txBody>
          </p:sp>
        </mc:Choice>
        <mc:Fallback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0CDF0CC7-0898-44ED-B83D-2CD8C4B39F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5087" y="4323086"/>
                <a:ext cx="2494529" cy="10075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文本框 16">
            <a:extLst>
              <a:ext uri="{FF2B5EF4-FFF2-40B4-BE49-F238E27FC236}">
                <a16:creationId xmlns:a16="http://schemas.microsoft.com/office/drawing/2014/main" id="{4154CA38-7192-4DD2-8011-571AC2AF039B}"/>
              </a:ext>
            </a:extLst>
          </p:cNvPr>
          <p:cNvSpPr txBox="1"/>
          <p:nvPr/>
        </p:nvSpPr>
        <p:spPr>
          <a:xfrm>
            <a:off x="7383846" y="2504867"/>
            <a:ext cx="1774018" cy="10291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大规模场景，中心服务器通信压力过大，每</a:t>
            </a:r>
            <a:r>
              <a:rPr kumimoji="1"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episode</a:t>
            </a: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完成后需要同步</a:t>
            </a:r>
          </a:p>
        </p:txBody>
      </p:sp>
      <p:pic>
        <p:nvPicPr>
          <p:cNvPr id="97" name="图片 96">
            <a:extLst>
              <a:ext uri="{FF2B5EF4-FFF2-40B4-BE49-F238E27FC236}">
                <a16:creationId xmlns:a16="http://schemas.microsoft.com/office/drawing/2014/main" id="{19DBBDF6-72C2-40AC-9D69-D09720DE028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80721" y="4638032"/>
            <a:ext cx="3356591" cy="513460"/>
          </a:xfrm>
          <a:prstGeom prst="rect">
            <a:avLst/>
          </a:prstGeom>
        </p:spPr>
      </p:pic>
      <p:sp>
        <p:nvSpPr>
          <p:cNvPr id="38" name="椭圆 37">
            <a:extLst>
              <a:ext uri="{FF2B5EF4-FFF2-40B4-BE49-F238E27FC236}">
                <a16:creationId xmlns:a16="http://schemas.microsoft.com/office/drawing/2014/main" id="{AD2550D7-C00E-418D-B6D6-CBD26BAE294C}"/>
              </a:ext>
            </a:extLst>
          </p:cNvPr>
          <p:cNvSpPr/>
          <p:nvPr/>
        </p:nvSpPr>
        <p:spPr>
          <a:xfrm>
            <a:off x="4959243" y="1600281"/>
            <a:ext cx="920750" cy="2667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0" name="椭圆 99">
            <a:extLst>
              <a:ext uri="{FF2B5EF4-FFF2-40B4-BE49-F238E27FC236}">
                <a16:creationId xmlns:a16="http://schemas.microsoft.com/office/drawing/2014/main" id="{2853689A-BB62-4EBD-BEBE-22892D2279CE}"/>
              </a:ext>
            </a:extLst>
          </p:cNvPr>
          <p:cNvSpPr/>
          <p:nvPr/>
        </p:nvSpPr>
        <p:spPr>
          <a:xfrm>
            <a:off x="5111643" y="3879931"/>
            <a:ext cx="920750" cy="2667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1" name="椭圆 100">
            <a:extLst>
              <a:ext uri="{FF2B5EF4-FFF2-40B4-BE49-F238E27FC236}">
                <a16:creationId xmlns:a16="http://schemas.microsoft.com/office/drawing/2014/main" id="{16A883A1-D0AE-4F83-825F-90D42567D879}"/>
              </a:ext>
            </a:extLst>
          </p:cNvPr>
          <p:cNvSpPr/>
          <p:nvPr/>
        </p:nvSpPr>
        <p:spPr>
          <a:xfrm>
            <a:off x="4343293" y="5174161"/>
            <a:ext cx="920750" cy="2667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F0B5CF13-7211-4BBB-8119-0FBA5EE208C8}"/>
              </a:ext>
            </a:extLst>
          </p:cNvPr>
          <p:cNvSpPr/>
          <p:nvPr/>
        </p:nvSpPr>
        <p:spPr>
          <a:xfrm>
            <a:off x="3185677" y="4638032"/>
            <a:ext cx="3356591" cy="536129"/>
          </a:xfrm>
          <a:prstGeom prst="round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C29470F4-5327-4607-950A-E51DE5A70D21}"/>
              </a:ext>
            </a:extLst>
          </p:cNvPr>
          <p:cNvCxnSpPr>
            <a:endCxn id="16" idx="1"/>
          </p:cNvCxnSpPr>
          <p:nvPr/>
        </p:nvCxnSpPr>
        <p:spPr>
          <a:xfrm flipV="1">
            <a:off x="6542268" y="4826846"/>
            <a:ext cx="752819" cy="79250"/>
          </a:xfrm>
          <a:prstGeom prst="straightConnector1">
            <a:avLst/>
          </a:prstGeom>
          <a:ln w="1905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C06A4011-34F3-4CD5-B791-B79B20B3F473}"/>
              </a:ext>
            </a:extLst>
          </p:cNvPr>
          <p:cNvCxnSpPr>
            <a:cxnSpLocks/>
            <a:stCxn id="38" idx="6"/>
            <a:endCxn id="17" idx="1"/>
          </p:cNvCxnSpPr>
          <p:nvPr/>
        </p:nvCxnSpPr>
        <p:spPr>
          <a:xfrm>
            <a:off x="5879993" y="1733631"/>
            <a:ext cx="1503853" cy="1285833"/>
          </a:xfrm>
          <a:prstGeom prst="straightConnector1">
            <a:avLst/>
          </a:prstGeom>
          <a:ln w="1905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D747FD13-84BB-4AC7-A0A2-73FB1BD9D7BB}"/>
              </a:ext>
            </a:extLst>
          </p:cNvPr>
          <p:cNvCxnSpPr>
            <a:cxnSpLocks/>
            <a:stCxn id="100" idx="6"/>
            <a:endCxn id="17" idx="1"/>
          </p:cNvCxnSpPr>
          <p:nvPr/>
        </p:nvCxnSpPr>
        <p:spPr>
          <a:xfrm flipV="1">
            <a:off x="6032393" y="3019464"/>
            <a:ext cx="1351453" cy="993817"/>
          </a:xfrm>
          <a:prstGeom prst="straightConnector1">
            <a:avLst/>
          </a:prstGeom>
          <a:ln w="1905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55787B54-43AA-4016-B3F4-950E1BB0E7C5}"/>
              </a:ext>
            </a:extLst>
          </p:cNvPr>
          <p:cNvCxnSpPr>
            <a:cxnSpLocks/>
            <a:stCxn id="101" idx="6"/>
            <a:endCxn id="17" idx="1"/>
          </p:cNvCxnSpPr>
          <p:nvPr/>
        </p:nvCxnSpPr>
        <p:spPr>
          <a:xfrm flipV="1">
            <a:off x="5264043" y="3019464"/>
            <a:ext cx="2119803" cy="2288047"/>
          </a:xfrm>
          <a:prstGeom prst="straightConnector1">
            <a:avLst/>
          </a:prstGeom>
          <a:ln w="1905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56995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0" y="-1"/>
            <a:ext cx="12192000" cy="6858002"/>
            <a:chOff x="0" y="-1"/>
            <a:chExt cx="12192000" cy="6858002"/>
          </a:xfrm>
        </p:grpSpPr>
        <p:sp>
          <p:nvSpPr>
            <p:cNvPr id="22" name="矩形 21"/>
            <p:cNvSpPr/>
            <p:nvPr/>
          </p:nvSpPr>
          <p:spPr>
            <a:xfrm>
              <a:off x="0" y="-1"/>
              <a:ext cx="12192000" cy="706266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lumMod val="94000"/>
                    <a:lumOff val="6000"/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0" y="708047"/>
              <a:ext cx="12192000" cy="132378"/>
            </a:xfrm>
            <a:prstGeom prst="rect">
              <a:avLst/>
            </a:prstGeom>
            <a:gradFill>
              <a:gsLst>
                <a:gs pos="0">
                  <a:srgbClr val="C00000">
                    <a:alpha val="32000"/>
                  </a:srgbClr>
                </a:gs>
                <a:gs pos="100000">
                  <a:srgbClr val="C00000">
                    <a:lumMod val="94000"/>
                    <a:lumOff val="6000"/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0" y="6453336"/>
              <a:ext cx="12192000" cy="404665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lumMod val="94000"/>
                    <a:lumOff val="6000"/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133400" y="140547"/>
            <a:ext cx="11901234" cy="6795389"/>
            <a:chOff x="133400" y="140547"/>
            <a:chExt cx="11901234" cy="6795389"/>
          </a:xfrm>
        </p:grpSpPr>
        <p:pic>
          <p:nvPicPr>
            <p:cNvPr id="29" name="图片 28"/>
            <p:cNvPicPr>
              <a:picLocks noChangeAspect="1"/>
            </p:cNvPicPr>
            <p:nvPr/>
          </p:nvPicPr>
          <p:blipFill>
            <a:blip r:embed="rId3" cstate="screen">
              <a:alphaModFix amt="70000"/>
            </a:blip>
            <a:stretch>
              <a:fillRect/>
            </a:stretch>
          </p:blipFill>
          <p:spPr>
            <a:xfrm>
              <a:off x="9840416" y="140547"/>
              <a:ext cx="2031325" cy="403124"/>
            </a:xfrm>
            <a:prstGeom prst="rect">
              <a:avLst/>
            </a:prstGeom>
          </p:spPr>
        </p:pic>
        <p:pic>
          <p:nvPicPr>
            <p:cNvPr id="30" name="图片 29"/>
            <p:cNvPicPr>
              <a:picLocks noChangeAspect="1"/>
            </p:cNvPicPr>
            <p:nvPr/>
          </p:nvPicPr>
          <p:blipFill>
            <a:blip r:embed="rId4" cstate="screen">
              <a:alphaModFix amt="50000"/>
            </a:blip>
            <a:stretch>
              <a:fillRect/>
            </a:stretch>
          </p:blipFill>
          <p:spPr>
            <a:xfrm>
              <a:off x="8996245" y="6572902"/>
              <a:ext cx="3038389" cy="185483"/>
            </a:xfrm>
            <a:prstGeom prst="rect">
              <a:avLst/>
            </a:prstGeom>
          </p:spPr>
        </p:pic>
        <p:pic>
          <p:nvPicPr>
            <p:cNvPr id="31" name="图片 30" descr="图片包含 游戏机, 画, 钟表&#10;&#10;描述已自动生成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3400" y="6453336"/>
              <a:ext cx="2362200" cy="482600"/>
            </a:xfrm>
            <a:prstGeom prst="rect">
              <a:avLst/>
            </a:prstGeom>
          </p:spPr>
        </p:pic>
      </p:grpSp>
      <p:sp>
        <p:nvSpPr>
          <p:cNvPr id="26" name="文本框 25"/>
          <p:cNvSpPr txBox="1"/>
          <p:nvPr/>
        </p:nvSpPr>
        <p:spPr>
          <a:xfrm>
            <a:off x="175107" y="116852"/>
            <a:ext cx="6848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2.</a:t>
            </a:r>
            <a:r>
              <a:rPr kumimoji="1" lang="en-US" altLang="zh-CN" sz="2800" b="1" dirty="0">
                <a:solidFill>
                  <a:prstClr val="white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4</a:t>
            </a:r>
            <a:endParaRPr kumimoji="1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27" name="直线连接符 26"/>
          <p:cNvCxnSpPr/>
          <p:nvPr/>
        </p:nvCxnSpPr>
        <p:spPr>
          <a:xfrm>
            <a:off x="839416" y="124472"/>
            <a:ext cx="0" cy="4188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/>
        </p:nvSpPr>
        <p:spPr>
          <a:xfrm>
            <a:off x="1008331" y="124472"/>
            <a:ext cx="21723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1" spc="300" dirty="0">
                <a:solidFill>
                  <a:prstClr val="white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分布式训练</a:t>
            </a:r>
            <a:endParaRPr kumimoji="1" lang="zh-CN" altLang="en-US" sz="2800" b="1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AF5C8C5-EE8C-4622-AB11-49A2F68EFD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3400" y="1866201"/>
            <a:ext cx="3896893" cy="295900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41D7021-7DA3-4C66-AF65-563980774B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36847" y="1406053"/>
            <a:ext cx="2935425" cy="3887347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11731A0C-296A-4DBC-9C70-D7338CE70878}"/>
              </a:ext>
            </a:extLst>
          </p:cNvPr>
          <p:cNvSpPr txBox="1"/>
          <p:nvPr/>
        </p:nvSpPr>
        <p:spPr>
          <a:xfrm>
            <a:off x="2292655" y="2915960"/>
            <a:ext cx="1107996" cy="308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CN" altLang="en-US" sz="1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计算局部梯度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70E4563C-8B65-4040-B970-72D085B369A3}"/>
              </a:ext>
            </a:extLst>
          </p:cNvPr>
          <p:cNvSpPr txBox="1"/>
          <p:nvPr/>
        </p:nvSpPr>
        <p:spPr>
          <a:xfrm>
            <a:off x="2618630" y="3870583"/>
            <a:ext cx="1107996" cy="308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CN" altLang="en-US" sz="1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参数交互平均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F8AF486-00AD-4C08-AB15-D6EF0C0615F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46337" y="1406052"/>
            <a:ext cx="3359863" cy="3894137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D9C5E919-F262-4A3A-A761-313FAFDDA8FD}"/>
              </a:ext>
            </a:extLst>
          </p:cNvPr>
          <p:cNvSpPr txBox="1"/>
          <p:nvPr/>
        </p:nvSpPr>
        <p:spPr>
          <a:xfrm>
            <a:off x="6159602" y="3429000"/>
            <a:ext cx="1107996" cy="308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CN" altLang="en-US" sz="1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计算局部梯度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A0D2C528-C127-4BD6-A950-CFD534A22FCB}"/>
              </a:ext>
            </a:extLst>
          </p:cNvPr>
          <p:cNvSpPr txBox="1"/>
          <p:nvPr/>
        </p:nvSpPr>
        <p:spPr>
          <a:xfrm>
            <a:off x="6515523" y="4025080"/>
            <a:ext cx="1107996" cy="308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CN" altLang="en-US" sz="1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参数交互平均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D188CAAB-F9BF-4BA7-997E-55810F53D640}"/>
              </a:ext>
            </a:extLst>
          </p:cNvPr>
          <p:cNvSpPr txBox="1"/>
          <p:nvPr/>
        </p:nvSpPr>
        <p:spPr>
          <a:xfrm>
            <a:off x="9433896" y="3183388"/>
            <a:ext cx="1055097" cy="308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en-US" altLang="zh-CN" sz="1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</a:t>
            </a:r>
            <a:r>
              <a:rPr kumimoji="1" lang="zh-CN" altLang="en-US" sz="1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轮梯度累积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17B4D7EC-286D-4B81-A02F-371D1D5B26D6}"/>
              </a:ext>
            </a:extLst>
          </p:cNvPr>
          <p:cNvSpPr txBox="1"/>
          <p:nvPr/>
        </p:nvSpPr>
        <p:spPr>
          <a:xfrm>
            <a:off x="10174641" y="3870582"/>
            <a:ext cx="1362873" cy="308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en-US" altLang="zh-CN" sz="1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</a:t>
            </a:r>
            <a:r>
              <a:rPr kumimoji="1" lang="zh-CN" altLang="en-US" sz="1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轮参数交互平均</a:t>
            </a:r>
          </a:p>
        </p:txBody>
      </p:sp>
    </p:spTree>
    <p:extLst>
      <p:ext uri="{BB962C8B-B14F-4D97-AF65-F5344CB8AC3E}">
        <p14:creationId xmlns:p14="http://schemas.microsoft.com/office/powerpoint/2010/main" val="22594249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D2E044A1-F9A5-4806-A89C-B1B4C0668031}"/>
              </a:ext>
            </a:extLst>
          </p:cNvPr>
          <p:cNvGrpSpPr/>
          <p:nvPr/>
        </p:nvGrpSpPr>
        <p:grpSpPr>
          <a:xfrm>
            <a:off x="3370687" y="1340675"/>
            <a:ext cx="3588375" cy="4622567"/>
            <a:chOff x="3370687" y="1340675"/>
            <a:chExt cx="3588375" cy="4622567"/>
          </a:xfrm>
        </p:grpSpPr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D4E70069-9398-4A49-A411-A315A70CDD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70687" y="1340675"/>
              <a:ext cx="3369397" cy="4622567"/>
            </a:xfrm>
            <a:prstGeom prst="rect">
              <a:avLst/>
            </a:prstGeom>
          </p:spPr>
        </p:pic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10351756-03D6-4EB6-9EEB-A57D3CC6BF6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46194" y="3515837"/>
              <a:ext cx="3212868" cy="390800"/>
            </a:xfrm>
            <a:prstGeom prst="rect">
              <a:avLst/>
            </a:prstGeom>
          </p:spPr>
        </p:pic>
      </p:grpSp>
      <p:grpSp>
        <p:nvGrpSpPr>
          <p:cNvPr id="21" name="组合 20"/>
          <p:cNvGrpSpPr/>
          <p:nvPr/>
        </p:nvGrpSpPr>
        <p:grpSpPr>
          <a:xfrm>
            <a:off x="0" y="-1"/>
            <a:ext cx="12192000" cy="6858002"/>
            <a:chOff x="0" y="-1"/>
            <a:chExt cx="12192000" cy="6858002"/>
          </a:xfrm>
        </p:grpSpPr>
        <p:sp>
          <p:nvSpPr>
            <p:cNvPr id="22" name="矩形 21"/>
            <p:cNvSpPr/>
            <p:nvPr/>
          </p:nvSpPr>
          <p:spPr>
            <a:xfrm>
              <a:off x="0" y="-1"/>
              <a:ext cx="12192000" cy="706266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lumMod val="94000"/>
                    <a:lumOff val="6000"/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0" y="708047"/>
              <a:ext cx="12192000" cy="132378"/>
            </a:xfrm>
            <a:prstGeom prst="rect">
              <a:avLst/>
            </a:prstGeom>
            <a:gradFill>
              <a:gsLst>
                <a:gs pos="0">
                  <a:srgbClr val="C00000">
                    <a:alpha val="32000"/>
                  </a:srgbClr>
                </a:gs>
                <a:gs pos="100000">
                  <a:srgbClr val="C00000">
                    <a:lumMod val="94000"/>
                    <a:lumOff val="6000"/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0" y="6453336"/>
              <a:ext cx="12192000" cy="404665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lumMod val="94000"/>
                    <a:lumOff val="6000"/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133400" y="140547"/>
            <a:ext cx="11901234" cy="6795389"/>
            <a:chOff x="133400" y="140547"/>
            <a:chExt cx="11901234" cy="6795389"/>
          </a:xfrm>
        </p:grpSpPr>
        <p:pic>
          <p:nvPicPr>
            <p:cNvPr id="29" name="图片 28"/>
            <p:cNvPicPr>
              <a:picLocks noChangeAspect="1"/>
            </p:cNvPicPr>
            <p:nvPr/>
          </p:nvPicPr>
          <p:blipFill>
            <a:blip r:embed="rId5" cstate="screen">
              <a:alphaModFix amt="70000"/>
            </a:blip>
            <a:stretch>
              <a:fillRect/>
            </a:stretch>
          </p:blipFill>
          <p:spPr>
            <a:xfrm>
              <a:off x="9840416" y="140547"/>
              <a:ext cx="2031325" cy="403124"/>
            </a:xfrm>
            <a:prstGeom prst="rect">
              <a:avLst/>
            </a:prstGeom>
          </p:spPr>
        </p:pic>
        <p:pic>
          <p:nvPicPr>
            <p:cNvPr id="30" name="图片 29"/>
            <p:cNvPicPr>
              <a:picLocks noChangeAspect="1"/>
            </p:cNvPicPr>
            <p:nvPr/>
          </p:nvPicPr>
          <p:blipFill>
            <a:blip r:embed="rId6" cstate="screen">
              <a:alphaModFix amt="50000"/>
            </a:blip>
            <a:stretch>
              <a:fillRect/>
            </a:stretch>
          </p:blipFill>
          <p:spPr>
            <a:xfrm>
              <a:off x="8996245" y="6572902"/>
              <a:ext cx="3038389" cy="185483"/>
            </a:xfrm>
            <a:prstGeom prst="rect">
              <a:avLst/>
            </a:prstGeom>
          </p:spPr>
        </p:pic>
        <p:pic>
          <p:nvPicPr>
            <p:cNvPr id="31" name="图片 30" descr="图片包含 游戏机, 画, 钟表&#10;&#10;描述已自动生成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33400" y="6453336"/>
              <a:ext cx="2362200" cy="482600"/>
            </a:xfrm>
            <a:prstGeom prst="rect">
              <a:avLst/>
            </a:prstGeom>
          </p:spPr>
        </p:pic>
      </p:grpSp>
      <p:sp>
        <p:nvSpPr>
          <p:cNvPr id="26" name="文本框 25"/>
          <p:cNvSpPr txBox="1"/>
          <p:nvPr/>
        </p:nvSpPr>
        <p:spPr>
          <a:xfrm>
            <a:off x="175107" y="116852"/>
            <a:ext cx="6848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2.4</a:t>
            </a:r>
            <a:endParaRPr kumimoji="1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27" name="直线连接符 26"/>
          <p:cNvCxnSpPr/>
          <p:nvPr/>
        </p:nvCxnSpPr>
        <p:spPr>
          <a:xfrm>
            <a:off x="839416" y="124472"/>
            <a:ext cx="0" cy="4188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/>
        </p:nvSpPr>
        <p:spPr>
          <a:xfrm>
            <a:off x="1008331" y="124472"/>
            <a:ext cx="21723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1" spc="300" dirty="0">
                <a:solidFill>
                  <a:prstClr val="white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分布式训练</a:t>
            </a:r>
            <a:endParaRPr kumimoji="1" lang="zh-CN" altLang="en-US" sz="2800" b="1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98BD9384-76C7-42B7-9230-0E90D48A12D0}"/>
              </a:ext>
            </a:extLst>
          </p:cNvPr>
          <p:cNvSpPr txBox="1"/>
          <p:nvPr/>
        </p:nvSpPr>
        <p:spPr>
          <a:xfrm>
            <a:off x="5837273" y="2730150"/>
            <a:ext cx="902811" cy="3490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权重交互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38E5F5EB-8CC1-4476-9EA1-4767221CBBA9}"/>
              </a:ext>
            </a:extLst>
          </p:cNvPr>
          <p:cNvSpPr txBox="1"/>
          <p:nvPr/>
        </p:nvSpPr>
        <p:spPr>
          <a:xfrm>
            <a:off x="7178039" y="3337386"/>
            <a:ext cx="2369558" cy="6291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梯度累积</a:t>
            </a:r>
            <a:endParaRPr lang="en-US" altLang="zh-CN" sz="14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30000"/>
              </a:lnSpc>
            </a:pPr>
            <a:r>
              <a:rPr lang="zh-CN" altLang="en-US" sz="1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根据自身</a:t>
            </a:r>
            <a:r>
              <a:rPr lang="en-US" altLang="zh-CN" sz="1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zh-CN" altLang="en-US" sz="1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函数进行</a:t>
            </a:r>
            <a:r>
              <a:rPr lang="en-US" altLang="zh-CN" sz="1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TD</a:t>
            </a:r>
            <a:r>
              <a:rPr lang="zh-CN" altLang="en-US" sz="1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更新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CC7FC0FC-F019-42F6-A54A-C0641BD05815}"/>
              </a:ext>
            </a:extLst>
          </p:cNvPr>
          <p:cNvSpPr txBox="1"/>
          <p:nvPr/>
        </p:nvSpPr>
        <p:spPr>
          <a:xfrm>
            <a:off x="5989675" y="4365052"/>
            <a:ext cx="1750800" cy="3490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每</a:t>
            </a:r>
            <a:r>
              <a:rPr lang="en-US" altLang="zh-CN" sz="1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zh-CN" altLang="en-US" sz="1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步进行权重更新</a:t>
            </a:r>
          </a:p>
        </p:txBody>
      </p:sp>
    </p:spTree>
    <p:extLst>
      <p:ext uri="{BB962C8B-B14F-4D97-AF65-F5344CB8AC3E}">
        <p14:creationId xmlns:p14="http://schemas.microsoft.com/office/powerpoint/2010/main" val="23108427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3">
            <a:alphaModFix amt="3000"/>
          </a:blip>
          <a:srcRect l="31594" r="24278" b="51573"/>
          <a:stretch>
            <a:fillRect/>
          </a:stretch>
        </p:blipFill>
        <p:spPr>
          <a:xfrm>
            <a:off x="0" y="830209"/>
            <a:ext cx="6230698" cy="6027791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569328" y="0"/>
            <a:ext cx="11622672" cy="6858000"/>
            <a:chOff x="569328" y="0"/>
            <a:chExt cx="11622672" cy="6858000"/>
          </a:xfrm>
        </p:grpSpPr>
        <p:sp>
          <p:nvSpPr>
            <p:cNvPr id="15" name="圆角矩形 14"/>
            <p:cNvSpPr/>
            <p:nvPr/>
          </p:nvSpPr>
          <p:spPr>
            <a:xfrm>
              <a:off x="569328" y="399595"/>
              <a:ext cx="270460" cy="108405"/>
            </a:xfrm>
            <a:prstGeom prst="roundRect">
              <a:avLst>
                <a:gd name="adj" fmla="val 50000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endParaRPr>
            </a:p>
          </p:txBody>
        </p:sp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58100" y="0"/>
              <a:ext cx="4533900" cy="6858000"/>
            </a:xfrm>
            <a:prstGeom prst="rect">
              <a:avLst/>
            </a:prstGeom>
          </p:spPr>
        </p:pic>
        <p:grpSp>
          <p:nvGrpSpPr>
            <p:cNvPr id="32" name="组合 31"/>
            <p:cNvGrpSpPr/>
            <p:nvPr/>
          </p:nvGrpSpPr>
          <p:grpSpPr>
            <a:xfrm>
              <a:off x="6840499" y="0"/>
              <a:ext cx="1709136" cy="6858000"/>
              <a:chOff x="6840499" y="0"/>
              <a:chExt cx="1709136" cy="6858000"/>
            </a:xfrm>
          </p:grpSpPr>
          <p:sp>
            <p:nvSpPr>
              <p:cNvPr id="28" name="平行四边形 27"/>
              <p:cNvSpPr/>
              <p:nvPr/>
            </p:nvSpPr>
            <p:spPr>
              <a:xfrm>
                <a:off x="7045271" y="0"/>
                <a:ext cx="1318220" cy="6858000"/>
              </a:xfrm>
              <a:prstGeom prst="parallelogram">
                <a:avLst>
                  <a:gd name="adj" fmla="val 43266"/>
                </a:avLst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等线" panose="02010600030101010101" pitchFamily="2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30" name="平行四边形 29"/>
              <p:cNvSpPr/>
              <p:nvPr/>
            </p:nvSpPr>
            <p:spPr>
              <a:xfrm>
                <a:off x="6840499" y="0"/>
                <a:ext cx="1318220" cy="6858000"/>
              </a:xfrm>
              <a:prstGeom prst="parallelogram">
                <a:avLst>
                  <a:gd name="adj" fmla="val 43266"/>
                </a:avLst>
              </a:prstGeom>
              <a:solidFill>
                <a:srgbClr val="C00000">
                  <a:alpha val="42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等线" panose="02010600030101010101" pitchFamily="2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31" name="平行四边形 30"/>
              <p:cNvSpPr/>
              <p:nvPr/>
            </p:nvSpPr>
            <p:spPr>
              <a:xfrm>
                <a:off x="7231415" y="0"/>
                <a:ext cx="1318220" cy="6858000"/>
              </a:xfrm>
              <a:prstGeom prst="parallelogram">
                <a:avLst>
                  <a:gd name="adj" fmla="val 43266"/>
                </a:avLst>
              </a:prstGeom>
              <a:solidFill>
                <a:srgbClr val="C00000">
                  <a:alpha val="42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等线" panose="02010600030101010101" pitchFamily="2" charset="-122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21" name="组合 20"/>
          <p:cNvGrpSpPr/>
          <p:nvPr/>
        </p:nvGrpSpPr>
        <p:grpSpPr>
          <a:xfrm>
            <a:off x="1245705" y="2399251"/>
            <a:ext cx="2473819" cy="3416320"/>
            <a:chOff x="1654599" y="2374005"/>
            <a:chExt cx="2473819" cy="3416320"/>
          </a:xfrm>
        </p:grpSpPr>
        <p:sp>
          <p:nvSpPr>
            <p:cNvPr id="22" name="文本框 21"/>
            <p:cNvSpPr txBox="1"/>
            <p:nvPr/>
          </p:nvSpPr>
          <p:spPr>
            <a:xfrm>
              <a:off x="1654599" y="2374005"/>
              <a:ext cx="247381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4800" b="1" i="0" u="none" strike="noStrike" kern="1200" cap="none" spc="300" normalizeH="0" baseline="0" noProof="0">
                  <a:ln>
                    <a:noFill/>
                  </a:ln>
                  <a:gradFill>
                    <a:gsLst>
                      <a:gs pos="0">
                        <a:prstClr val="black">
                          <a:lumMod val="95000"/>
                          <a:lumOff val="5000"/>
                        </a:prstClr>
                      </a:gs>
                      <a:gs pos="100000">
                        <a:prstClr val="black">
                          <a:lumMod val="50000"/>
                          <a:lumOff val="50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PART 4</a:t>
              </a:r>
              <a:endParaRPr kumimoji="1" lang="zh-CN" altLang="en-US" sz="4800" b="1" i="0" u="none" strike="noStrike" kern="1200" cap="none" spc="300" normalizeH="0" baseline="0" noProof="0" dirty="0">
                <a:ln>
                  <a:noFill/>
                </a:ln>
                <a:gradFill>
                  <a:gsLst>
                    <a:gs pos="0">
                      <a:prstClr val="black">
                        <a:lumMod val="95000"/>
                        <a:lumOff val="5000"/>
                      </a:prstClr>
                    </a:gs>
                    <a:gs pos="100000">
                      <a:prstClr val="black">
                        <a:lumMod val="50000"/>
                        <a:lumOff val="50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1654599" y="3205002"/>
              <a:ext cx="2185214" cy="25853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3600" b="1" spc="300" dirty="0">
                  <a:gradFill>
                    <a:gsLst>
                      <a:gs pos="0">
                        <a:srgbClr val="C00000"/>
                      </a:gs>
                      <a:gs pos="100000">
                        <a:srgbClr val="F87768"/>
                      </a:gs>
                    </a:gsLst>
                    <a:lin ang="5400000" scaled="0"/>
                  </a:gra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仿真实验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3600" b="1" i="0" u="none" strike="noStrike" kern="1200" cap="none" spc="300" normalizeH="0" baseline="0" noProof="0" dirty="0">
                <a:ln>
                  <a:noFill/>
                </a:ln>
                <a:gradFill>
                  <a:gsLst>
                    <a:gs pos="0">
                      <a:srgbClr val="C00000"/>
                    </a:gs>
                    <a:gs pos="100000">
                      <a:srgbClr val="F87768"/>
                    </a:gs>
                  </a:gsLst>
                  <a:lin ang="5400000" scaled="0"/>
                </a:gra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3600" b="1" i="0" u="none" strike="noStrike" kern="1200" cap="none" spc="300" normalizeH="0" baseline="0" noProof="0" dirty="0">
                <a:ln>
                  <a:noFill/>
                </a:ln>
                <a:gradFill>
                  <a:gsLst>
                    <a:gs pos="0">
                      <a:srgbClr val="C00000"/>
                    </a:gs>
                    <a:gs pos="100000">
                      <a:srgbClr val="F87768"/>
                    </a:gs>
                  </a:gsLst>
                  <a:lin ang="5400000" scaled="0"/>
                </a:gra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5400" b="1" i="0" u="none" strike="noStrike" kern="1200" cap="none" spc="300" normalizeH="0" baseline="0" noProof="0" dirty="0">
                <a:ln>
                  <a:noFill/>
                </a:ln>
                <a:gradFill>
                  <a:gsLst>
                    <a:gs pos="0">
                      <a:srgbClr val="C00000"/>
                    </a:gs>
                    <a:gs pos="100000">
                      <a:srgbClr val="F87768"/>
                    </a:gs>
                  </a:gsLst>
                  <a:lin ang="5400000" scaled="0"/>
                </a:gra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sp>
        <p:nvSpPr>
          <p:cNvPr id="14" name="流程图: 延期 13"/>
          <p:cNvSpPr/>
          <p:nvPr/>
        </p:nvSpPr>
        <p:spPr>
          <a:xfrm flipH="1">
            <a:off x="11680944" y="6032324"/>
            <a:ext cx="511054" cy="404665"/>
          </a:xfrm>
          <a:prstGeom prst="flowChartDelay">
            <a:avLst/>
          </a:prstGeom>
          <a:gradFill flip="none" rotWithShape="1">
            <a:gsLst>
              <a:gs pos="0">
                <a:srgbClr val="D21D1C">
                  <a:shade val="30000"/>
                  <a:satMod val="115000"/>
                </a:srgbClr>
              </a:gs>
              <a:gs pos="36000">
                <a:srgbClr val="D21D1C">
                  <a:shade val="67500"/>
                  <a:satMod val="115000"/>
                </a:srgbClr>
              </a:gs>
              <a:gs pos="100000">
                <a:srgbClr val="D21D1C">
                  <a:shade val="100000"/>
                  <a:satMod val="115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>
                <a:solidFill>
                  <a:prstClr val="white"/>
                </a:solidFill>
                <a:latin typeface="等线"/>
                <a:ea typeface="等线" panose="02010600030101010101" pitchFamily="2" charset="-122"/>
              </a:rPr>
              <a:t>16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874914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0" y="-1"/>
            <a:ext cx="12192000" cy="6858002"/>
            <a:chOff x="0" y="-1"/>
            <a:chExt cx="12192000" cy="6858002"/>
          </a:xfrm>
        </p:grpSpPr>
        <p:sp>
          <p:nvSpPr>
            <p:cNvPr id="22" name="矩形 21"/>
            <p:cNvSpPr/>
            <p:nvPr/>
          </p:nvSpPr>
          <p:spPr>
            <a:xfrm>
              <a:off x="0" y="-1"/>
              <a:ext cx="12192000" cy="706266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lumMod val="94000"/>
                    <a:lumOff val="6000"/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0" y="708047"/>
              <a:ext cx="12192000" cy="132378"/>
            </a:xfrm>
            <a:prstGeom prst="rect">
              <a:avLst/>
            </a:prstGeom>
            <a:gradFill>
              <a:gsLst>
                <a:gs pos="0">
                  <a:srgbClr val="C00000">
                    <a:alpha val="32000"/>
                  </a:srgbClr>
                </a:gs>
                <a:gs pos="100000">
                  <a:srgbClr val="C00000">
                    <a:lumMod val="94000"/>
                    <a:lumOff val="6000"/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0" y="6453336"/>
              <a:ext cx="12192000" cy="404665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lumMod val="94000"/>
                    <a:lumOff val="6000"/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133400" y="6453336"/>
            <a:ext cx="11901234" cy="482600"/>
            <a:chOff x="133400" y="6453336"/>
            <a:chExt cx="11901234" cy="482600"/>
          </a:xfrm>
        </p:grpSpPr>
        <p:pic>
          <p:nvPicPr>
            <p:cNvPr id="30" name="图片 29"/>
            <p:cNvPicPr>
              <a:picLocks noChangeAspect="1"/>
            </p:cNvPicPr>
            <p:nvPr/>
          </p:nvPicPr>
          <p:blipFill>
            <a:blip r:embed="rId3" cstate="screen">
              <a:alphaModFix amt="50000"/>
            </a:blip>
            <a:stretch>
              <a:fillRect/>
            </a:stretch>
          </p:blipFill>
          <p:spPr>
            <a:xfrm>
              <a:off x="8996245" y="6572902"/>
              <a:ext cx="3038389" cy="185483"/>
            </a:xfrm>
            <a:prstGeom prst="rect">
              <a:avLst/>
            </a:prstGeom>
          </p:spPr>
        </p:pic>
        <p:pic>
          <p:nvPicPr>
            <p:cNvPr id="31" name="图片 30" descr="图片包含 游戏机, 画, 钟表&#10;&#10;描述已自动生成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3400" y="6453336"/>
              <a:ext cx="2362200" cy="482600"/>
            </a:xfrm>
            <a:prstGeom prst="rect">
              <a:avLst/>
            </a:prstGeom>
          </p:spPr>
        </p:pic>
      </p:grpSp>
      <p:sp>
        <p:nvSpPr>
          <p:cNvPr id="26" name="文本框 25"/>
          <p:cNvSpPr txBox="1"/>
          <p:nvPr/>
        </p:nvSpPr>
        <p:spPr>
          <a:xfrm>
            <a:off x="175107" y="116852"/>
            <a:ext cx="6126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400" b="1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4.</a:t>
            </a:r>
            <a:r>
              <a:rPr kumimoji="1" lang="en-US" altLang="zh-CN" sz="2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1</a:t>
            </a:r>
            <a:endParaRPr kumimoji="1" lang="zh-CN" altLang="en-US" sz="2400" b="1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27" name="直线连接符 26"/>
          <p:cNvCxnSpPr/>
          <p:nvPr/>
        </p:nvCxnSpPr>
        <p:spPr>
          <a:xfrm>
            <a:off x="839416" y="124472"/>
            <a:ext cx="0" cy="4188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6BDA7551-4083-3678-5AD6-CE5DE35237DE}"/>
              </a:ext>
            </a:extLst>
          </p:cNvPr>
          <p:cNvSpPr txBox="1"/>
          <p:nvPr/>
        </p:nvSpPr>
        <p:spPr>
          <a:xfrm>
            <a:off x="962880" y="94252"/>
            <a:ext cx="1051524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b="1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实验设置</a:t>
            </a:r>
            <a:endParaRPr lang="zh-CN" altLang="en-US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8C4E10D-D3AA-4BBF-B06E-7337BB1F00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325" y="2309189"/>
            <a:ext cx="4639715" cy="3089362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FAB4C87C-182A-4625-812D-2520BB663D15}"/>
              </a:ext>
            </a:extLst>
          </p:cNvPr>
          <p:cNvSpPr txBox="1"/>
          <p:nvPr/>
        </p:nvSpPr>
        <p:spPr>
          <a:xfrm>
            <a:off x="1936655" y="1803770"/>
            <a:ext cx="1569660" cy="4173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实验参数设置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1563959C-24DC-4397-91D5-34D4AB9DF457}"/>
              </a:ext>
            </a:extLst>
          </p:cNvPr>
          <p:cNvSpPr txBox="1"/>
          <p:nvPr/>
        </p:nvSpPr>
        <p:spPr>
          <a:xfrm>
            <a:off x="6311321" y="2680269"/>
            <a:ext cx="5641353" cy="14974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对比策略</a:t>
            </a:r>
            <a:endParaRPr kumimoji="1"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kumimoji="1" lang="en-US" altLang="zh-CN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LocalComp</a:t>
            </a:r>
            <a:r>
              <a:rPr kumimoji="1"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：所有任务本地计算</a:t>
            </a:r>
            <a:endParaRPr kumimoji="1" lang="en-US" altLang="zh-CN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kumimoji="1" lang="en-US" altLang="zh-CN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MinQ</a:t>
            </a:r>
            <a:r>
              <a:rPr kumimoji="1"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: </a:t>
            </a:r>
            <a:r>
              <a:rPr kumimoji="1"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卸载给计算队列最短的邻居节点</a:t>
            </a:r>
            <a:endParaRPr kumimoji="1" lang="en-US" altLang="zh-CN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kumimoji="1"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GNN-Based</a:t>
            </a:r>
            <a:r>
              <a:rPr kumimoji="1"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：</a:t>
            </a:r>
            <a:r>
              <a:rPr kumimoji="1"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</a:t>
            </a:r>
            <a:r>
              <a:rPr kumimoji="1"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层</a:t>
            </a:r>
            <a:r>
              <a:rPr kumimoji="1"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GAT</a:t>
            </a:r>
            <a:r>
              <a:rPr kumimoji="1"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网络进行拓扑邻居信息的提取</a:t>
            </a:r>
          </a:p>
        </p:txBody>
      </p:sp>
    </p:spTree>
    <p:extLst>
      <p:ext uri="{BB962C8B-B14F-4D97-AF65-F5344CB8AC3E}">
        <p14:creationId xmlns:p14="http://schemas.microsoft.com/office/powerpoint/2010/main" val="8334592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0" y="-1"/>
            <a:ext cx="12192000" cy="6858002"/>
            <a:chOff x="0" y="-1"/>
            <a:chExt cx="12192000" cy="6858002"/>
          </a:xfrm>
        </p:grpSpPr>
        <p:sp>
          <p:nvSpPr>
            <p:cNvPr id="22" name="矩形 21"/>
            <p:cNvSpPr/>
            <p:nvPr/>
          </p:nvSpPr>
          <p:spPr>
            <a:xfrm>
              <a:off x="0" y="-1"/>
              <a:ext cx="12192000" cy="706266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lumMod val="94000"/>
                    <a:lumOff val="6000"/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0" y="708047"/>
              <a:ext cx="12192000" cy="132378"/>
            </a:xfrm>
            <a:prstGeom prst="rect">
              <a:avLst/>
            </a:prstGeom>
            <a:gradFill>
              <a:gsLst>
                <a:gs pos="0">
                  <a:srgbClr val="C00000">
                    <a:alpha val="32000"/>
                  </a:srgbClr>
                </a:gs>
                <a:gs pos="100000">
                  <a:srgbClr val="C00000">
                    <a:lumMod val="94000"/>
                    <a:lumOff val="6000"/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0" y="6453336"/>
              <a:ext cx="12192000" cy="404665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lumMod val="94000"/>
                    <a:lumOff val="6000"/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133400" y="6453336"/>
            <a:ext cx="11901234" cy="482600"/>
            <a:chOff x="133400" y="6453336"/>
            <a:chExt cx="11901234" cy="482600"/>
          </a:xfrm>
        </p:grpSpPr>
        <p:pic>
          <p:nvPicPr>
            <p:cNvPr id="30" name="图片 29"/>
            <p:cNvPicPr>
              <a:picLocks noChangeAspect="1"/>
            </p:cNvPicPr>
            <p:nvPr/>
          </p:nvPicPr>
          <p:blipFill>
            <a:blip r:embed="rId3" cstate="screen">
              <a:alphaModFix amt="50000"/>
            </a:blip>
            <a:stretch>
              <a:fillRect/>
            </a:stretch>
          </p:blipFill>
          <p:spPr>
            <a:xfrm>
              <a:off x="8996245" y="6572902"/>
              <a:ext cx="3038389" cy="185483"/>
            </a:xfrm>
            <a:prstGeom prst="rect">
              <a:avLst/>
            </a:prstGeom>
          </p:spPr>
        </p:pic>
        <p:pic>
          <p:nvPicPr>
            <p:cNvPr id="31" name="图片 30" descr="图片包含 游戏机, 画, 钟表&#10;&#10;描述已自动生成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3400" y="6453336"/>
              <a:ext cx="2362200" cy="482600"/>
            </a:xfrm>
            <a:prstGeom prst="rect">
              <a:avLst/>
            </a:prstGeom>
          </p:spPr>
        </p:pic>
      </p:grpSp>
      <p:sp>
        <p:nvSpPr>
          <p:cNvPr id="26" name="文本框 25"/>
          <p:cNvSpPr txBox="1"/>
          <p:nvPr/>
        </p:nvSpPr>
        <p:spPr>
          <a:xfrm>
            <a:off x="175107" y="116852"/>
            <a:ext cx="6126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4.2</a:t>
            </a:r>
            <a:endParaRPr kumimoji="1" lang="zh-CN" altLang="en-US" sz="2400" b="1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27" name="直线连接符 26"/>
          <p:cNvCxnSpPr/>
          <p:nvPr/>
        </p:nvCxnSpPr>
        <p:spPr>
          <a:xfrm>
            <a:off x="839416" y="124472"/>
            <a:ext cx="0" cy="4188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6BDA7551-4083-3678-5AD6-CE5DE35237DE}"/>
              </a:ext>
            </a:extLst>
          </p:cNvPr>
          <p:cNvSpPr txBox="1"/>
          <p:nvPr/>
        </p:nvSpPr>
        <p:spPr>
          <a:xfrm>
            <a:off x="962880" y="94252"/>
            <a:ext cx="1051524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b="1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收敛性对比</a:t>
            </a:r>
            <a:endParaRPr lang="zh-CN" altLang="en-US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39DA3E7-631B-44C2-9993-E26D9DC1F0D6}"/>
              </a:ext>
            </a:extLst>
          </p:cNvPr>
          <p:cNvSpPr txBox="1"/>
          <p:nvPr/>
        </p:nvSpPr>
        <p:spPr>
          <a:xfrm>
            <a:off x="9040328" y="4567491"/>
            <a:ext cx="1943160" cy="5484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en-US" altLang="zh-CN" sz="1200" dirty="0" err="1">
                <a:latin typeface="Times New Roman" panose="02020603050405020304" pitchFamily="18" charset="0"/>
                <a:ea typeface="Source Han Sans SC Normal" panose="020B0400000000000000" pitchFamily="34" charset="-128"/>
                <a:cs typeface="Times New Roman" panose="02020603050405020304" pitchFamily="18" charset="0"/>
              </a:rPr>
              <a:t>TaskSize</a:t>
            </a:r>
            <a:r>
              <a:rPr kumimoji="1" lang="en-US" altLang="zh-CN" sz="1200" dirty="0">
                <a:latin typeface="Times New Roman" panose="02020603050405020304" pitchFamily="18" charset="0"/>
                <a:ea typeface="Source Han Sans SC Normal" panose="020B0400000000000000" pitchFamily="34" charset="-128"/>
                <a:cs typeface="Times New Roman" panose="02020603050405020304" pitchFamily="18" charset="0"/>
              </a:rPr>
              <a:t>: [500Kb-50Mb]</a:t>
            </a:r>
          </a:p>
          <a:p>
            <a:pPr algn="ctr">
              <a:lnSpc>
                <a:spcPct val="130000"/>
              </a:lnSpc>
            </a:pPr>
            <a:r>
              <a:rPr kumimoji="1" lang="en-US" altLang="zh-CN" sz="1200" dirty="0" err="1">
                <a:latin typeface="Times New Roman" panose="02020603050405020304" pitchFamily="18" charset="0"/>
                <a:ea typeface="Source Han Sans SC Normal" panose="020B0400000000000000" pitchFamily="34" charset="-128"/>
                <a:cs typeface="Times New Roman" panose="02020603050405020304" pitchFamily="18" charset="0"/>
              </a:rPr>
              <a:t>CompCycle</a:t>
            </a:r>
            <a:r>
              <a:rPr kumimoji="1" lang="en-US" altLang="zh-CN" sz="1200" dirty="0">
                <a:latin typeface="Times New Roman" panose="02020603050405020304" pitchFamily="18" charset="0"/>
                <a:ea typeface="Source Han Sans SC Normal" panose="020B0400000000000000" pitchFamily="34" charset="-128"/>
                <a:cs typeface="Times New Roman" panose="02020603050405020304" pitchFamily="18" charset="0"/>
              </a:rPr>
              <a:t>:[5-50]cycles/bit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8D627A07-32C5-4792-9AFD-03B0534668FD}"/>
              </a:ext>
            </a:extLst>
          </p:cNvPr>
          <p:cNvSpPr txBox="1"/>
          <p:nvPr/>
        </p:nvSpPr>
        <p:spPr>
          <a:xfrm>
            <a:off x="5037316" y="4506115"/>
            <a:ext cx="2097049" cy="5484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en-US" altLang="zh-CN" sz="1200" dirty="0" err="1">
                <a:latin typeface="Times New Roman" panose="02020603050405020304" pitchFamily="18" charset="0"/>
                <a:ea typeface="Source Han Sans SC Normal" panose="020B0400000000000000" pitchFamily="34" charset="-128"/>
                <a:cs typeface="Times New Roman" panose="02020603050405020304" pitchFamily="18" charset="0"/>
              </a:rPr>
              <a:t>TaskSize</a:t>
            </a:r>
            <a:r>
              <a:rPr kumimoji="1" lang="en-US" altLang="zh-CN" sz="1200" dirty="0">
                <a:latin typeface="Times New Roman" panose="02020603050405020304" pitchFamily="18" charset="0"/>
                <a:ea typeface="Source Han Sans SC Normal" panose="020B0400000000000000" pitchFamily="34" charset="-128"/>
                <a:cs typeface="Times New Roman" panose="02020603050405020304" pitchFamily="18" charset="0"/>
              </a:rPr>
              <a:t>: [100Kb-20Mb]</a:t>
            </a:r>
          </a:p>
          <a:p>
            <a:pPr algn="ctr">
              <a:lnSpc>
                <a:spcPct val="130000"/>
              </a:lnSpc>
            </a:pPr>
            <a:r>
              <a:rPr kumimoji="1" lang="en-US" altLang="zh-CN" sz="1200" dirty="0" err="1">
                <a:latin typeface="Times New Roman" panose="02020603050405020304" pitchFamily="18" charset="0"/>
                <a:ea typeface="Source Han Sans SC Normal" panose="020B0400000000000000" pitchFamily="34" charset="-128"/>
                <a:cs typeface="Times New Roman" panose="02020603050405020304" pitchFamily="18" charset="0"/>
              </a:rPr>
              <a:t>CompCycle</a:t>
            </a:r>
            <a:r>
              <a:rPr kumimoji="1" lang="en-US" altLang="zh-CN" sz="1200" dirty="0">
                <a:latin typeface="Times New Roman" panose="02020603050405020304" pitchFamily="18" charset="0"/>
                <a:ea typeface="Source Han Sans SC Normal" panose="020B0400000000000000" pitchFamily="34" charset="-128"/>
                <a:cs typeface="Times New Roman" panose="02020603050405020304" pitchFamily="18" charset="0"/>
              </a:rPr>
              <a:t>:[20-500]cycles/bit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ED4A8CFD-0BE5-4821-9040-4534B7C326FF}"/>
              </a:ext>
            </a:extLst>
          </p:cNvPr>
          <p:cNvSpPr txBox="1"/>
          <p:nvPr/>
        </p:nvSpPr>
        <p:spPr>
          <a:xfrm>
            <a:off x="962880" y="4504018"/>
            <a:ext cx="2173993" cy="5484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en-US" altLang="zh-CN" sz="1200" dirty="0" err="1">
                <a:latin typeface="Times New Roman" panose="02020603050405020304" pitchFamily="18" charset="0"/>
                <a:ea typeface="Source Han Sans SC Normal" panose="020B0400000000000000" pitchFamily="34" charset="-128"/>
                <a:cs typeface="Times New Roman" panose="02020603050405020304" pitchFamily="18" charset="0"/>
              </a:rPr>
              <a:t>TaskSize</a:t>
            </a:r>
            <a:r>
              <a:rPr kumimoji="1" lang="en-US" altLang="zh-CN" sz="1200" dirty="0">
                <a:latin typeface="Times New Roman" panose="02020603050405020304" pitchFamily="18" charset="0"/>
                <a:ea typeface="Source Han Sans SC Normal" panose="020B0400000000000000" pitchFamily="34" charset="-128"/>
                <a:cs typeface="Times New Roman" panose="02020603050405020304" pitchFamily="18" charset="0"/>
              </a:rPr>
              <a:t>: [10Kb-2Mb]</a:t>
            </a:r>
          </a:p>
          <a:p>
            <a:pPr algn="ctr">
              <a:lnSpc>
                <a:spcPct val="130000"/>
              </a:lnSpc>
            </a:pPr>
            <a:r>
              <a:rPr kumimoji="1" lang="en-US" altLang="zh-CN" sz="1200" dirty="0" err="1">
                <a:latin typeface="Times New Roman" panose="02020603050405020304" pitchFamily="18" charset="0"/>
                <a:ea typeface="Source Han Sans SC Normal" panose="020B0400000000000000" pitchFamily="34" charset="-128"/>
                <a:cs typeface="Times New Roman" panose="02020603050405020304" pitchFamily="18" charset="0"/>
              </a:rPr>
              <a:t>CompCycle</a:t>
            </a:r>
            <a:r>
              <a:rPr kumimoji="1" lang="en-US" altLang="zh-CN" sz="1200" dirty="0">
                <a:latin typeface="Times New Roman" panose="02020603050405020304" pitchFamily="18" charset="0"/>
                <a:ea typeface="Source Han Sans SC Normal" panose="020B0400000000000000" pitchFamily="34" charset="-128"/>
                <a:cs typeface="Times New Roman" panose="02020603050405020304" pitchFamily="18" charset="0"/>
              </a:rPr>
              <a:t>:[50-1000]cycles/bit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7CCE2B9-B22F-4BFC-90F5-A65C171229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27482" y="2092804"/>
            <a:ext cx="3885398" cy="2331239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F1B8F3D4-9AE5-47CA-8B2F-A51ABCDECC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68415" y="2119557"/>
            <a:ext cx="3764289" cy="2258573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BDF056CC-3301-42A3-825D-3A47AC1D0A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111" y="2077456"/>
            <a:ext cx="3799849" cy="2279909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A1EAF1FE-9704-47FF-B816-E7663239D049}"/>
              </a:ext>
            </a:extLst>
          </p:cNvPr>
          <p:cNvSpPr txBox="1"/>
          <p:nvPr/>
        </p:nvSpPr>
        <p:spPr>
          <a:xfrm>
            <a:off x="8996245" y="5401303"/>
            <a:ext cx="2031325" cy="3141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任务较大，计算量较小场景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EDDF7FD9-25C4-4CBD-B0B1-C6D74A1B59CB}"/>
              </a:ext>
            </a:extLst>
          </p:cNvPr>
          <p:cNvSpPr txBox="1"/>
          <p:nvPr/>
        </p:nvSpPr>
        <p:spPr>
          <a:xfrm>
            <a:off x="5528260" y="5370331"/>
            <a:ext cx="800219" cy="3141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一般场景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916CBA81-7EFD-41CE-B872-3BF79A81B319}"/>
              </a:ext>
            </a:extLst>
          </p:cNvPr>
          <p:cNvSpPr txBox="1"/>
          <p:nvPr/>
        </p:nvSpPr>
        <p:spPr>
          <a:xfrm>
            <a:off x="1105548" y="5337832"/>
            <a:ext cx="2031325" cy="3141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任务较小，计算量较大场景</a:t>
            </a:r>
          </a:p>
        </p:txBody>
      </p:sp>
      <p:sp>
        <p:nvSpPr>
          <p:cNvPr id="18" name="箭头: V 形 17">
            <a:extLst>
              <a:ext uri="{FF2B5EF4-FFF2-40B4-BE49-F238E27FC236}">
                <a16:creationId xmlns:a16="http://schemas.microsoft.com/office/drawing/2014/main" id="{EBF76124-34AA-4384-8E05-9EA4F6B8A0E9}"/>
              </a:ext>
            </a:extLst>
          </p:cNvPr>
          <p:cNvSpPr/>
          <p:nvPr/>
        </p:nvSpPr>
        <p:spPr>
          <a:xfrm>
            <a:off x="3652520" y="4811174"/>
            <a:ext cx="279400" cy="609600"/>
          </a:xfrm>
          <a:prstGeom prst="chevron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3" name="箭头: V 形 32">
            <a:extLst>
              <a:ext uri="{FF2B5EF4-FFF2-40B4-BE49-F238E27FC236}">
                <a16:creationId xmlns:a16="http://schemas.microsoft.com/office/drawing/2014/main" id="{C75634A5-A2D8-4438-8B5B-00206CCAB0AC}"/>
              </a:ext>
            </a:extLst>
          </p:cNvPr>
          <p:cNvSpPr/>
          <p:nvPr/>
        </p:nvSpPr>
        <p:spPr>
          <a:xfrm>
            <a:off x="3865880" y="4811174"/>
            <a:ext cx="279400" cy="609600"/>
          </a:xfrm>
          <a:prstGeom prst="chevron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4" name="箭头: V 形 33">
            <a:extLst>
              <a:ext uri="{FF2B5EF4-FFF2-40B4-BE49-F238E27FC236}">
                <a16:creationId xmlns:a16="http://schemas.microsoft.com/office/drawing/2014/main" id="{FAB716F2-89AA-48F2-A9F9-C26E93AA0055}"/>
              </a:ext>
            </a:extLst>
          </p:cNvPr>
          <p:cNvSpPr/>
          <p:nvPr/>
        </p:nvSpPr>
        <p:spPr>
          <a:xfrm>
            <a:off x="4094480" y="4811174"/>
            <a:ext cx="279400" cy="609600"/>
          </a:xfrm>
          <a:prstGeom prst="chevron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5" name="箭头: V 形 34">
            <a:extLst>
              <a:ext uri="{FF2B5EF4-FFF2-40B4-BE49-F238E27FC236}">
                <a16:creationId xmlns:a16="http://schemas.microsoft.com/office/drawing/2014/main" id="{DFF40E63-165F-41DA-BC95-A9D7A52A0D52}"/>
              </a:ext>
            </a:extLst>
          </p:cNvPr>
          <p:cNvSpPr/>
          <p:nvPr/>
        </p:nvSpPr>
        <p:spPr>
          <a:xfrm>
            <a:off x="7706637" y="4806133"/>
            <a:ext cx="279400" cy="609600"/>
          </a:xfrm>
          <a:prstGeom prst="chevron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6" name="箭头: V 形 35">
            <a:extLst>
              <a:ext uri="{FF2B5EF4-FFF2-40B4-BE49-F238E27FC236}">
                <a16:creationId xmlns:a16="http://schemas.microsoft.com/office/drawing/2014/main" id="{93DCBE04-6D00-4EC4-A0D0-654DE10B1399}"/>
              </a:ext>
            </a:extLst>
          </p:cNvPr>
          <p:cNvSpPr/>
          <p:nvPr/>
        </p:nvSpPr>
        <p:spPr>
          <a:xfrm>
            <a:off x="7919997" y="4806133"/>
            <a:ext cx="279400" cy="609600"/>
          </a:xfrm>
          <a:prstGeom prst="chevron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7" name="箭头: V 形 36">
            <a:extLst>
              <a:ext uri="{FF2B5EF4-FFF2-40B4-BE49-F238E27FC236}">
                <a16:creationId xmlns:a16="http://schemas.microsoft.com/office/drawing/2014/main" id="{F4AF7960-3C5F-4CC0-AE63-A10299069671}"/>
              </a:ext>
            </a:extLst>
          </p:cNvPr>
          <p:cNvSpPr/>
          <p:nvPr/>
        </p:nvSpPr>
        <p:spPr>
          <a:xfrm>
            <a:off x="8148597" y="4806133"/>
            <a:ext cx="279400" cy="609600"/>
          </a:xfrm>
          <a:prstGeom prst="chevron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017F4175-ECB8-4A4B-A223-121ABBF5D13D}"/>
              </a:ext>
            </a:extLst>
          </p:cNvPr>
          <p:cNvSpPr txBox="1"/>
          <p:nvPr/>
        </p:nvSpPr>
        <p:spPr>
          <a:xfrm>
            <a:off x="259080" y="1173381"/>
            <a:ext cx="10891520" cy="7774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50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个节点场景收敛性对比，任务较小计算量较大的场景偏向于卸载，任务量较大计算量较小的场景偏向于本地计算</a:t>
            </a:r>
            <a:endParaRPr kumimoji="1"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880763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0" y="-1"/>
            <a:ext cx="12192000" cy="6858002"/>
            <a:chOff x="0" y="-1"/>
            <a:chExt cx="12192000" cy="6858002"/>
          </a:xfrm>
        </p:grpSpPr>
        <p:sp>
          <p:nvSpPr>
            <p:cNvPr id="22" name="矩形 21"/>
            <p:cNvSpPr/>
            <p:nvPr/>
          </p:nvSpPr>
          <p:spPr>
            <a:xfrm>
              <a:off x="0" y="-1"/>
              <a:ext cx="12192000" cy="706266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lumMod val="94000"/>
                    <a:lumOff val="6000"/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0" y="708047"/>
              <a:ext cx="12192000" cy="132378"/>
            </a:xfrm>
            <a:prstGeom prst="rect">
              <a:avLst/>
            </a:prstGeom>
            <a:gradFill>
              <a:gsLst>
                <a:gs pos="0">
                  <a:srgbClr val="C00000">
                    <a:alpha val="32000"/>
                  </a:srgbClr>
                </a:gs>
                <a:gs pos="100000">
                  <a:srgbClr val="C00000">
                    <a:lumMod val="94000"/>
                    <a:lumOff val="6000"/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0" y="6453336"/>
              <a:ext cx="12192000" cy="404665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lumMod val="94000"/>
                    <a:lumOff val="6000"/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133400" y="6453336"/>
            <a:ext cx="11901234" cy="482600"/>
            <a:chOff x="133400" y="6453336"/>
            <a:chExt cx="11901234" cy="482600"/>
          </a:xfrm>
        </p:grpSpPr>
        <p:pic>
          <p:nvPicPr>
            <p:cNvPr id="30" name="图片 29"/>
            <p:cNvPicPr>
              <a:picLocks noChangeAspect="1"/>
            </p:cNvPicPr>
            <p:nvPr/>
          </p:nvPicPr>
          <p:blipFill>
            <a:blip r:embed="rId3" cstate="screen">
              <a:alphaModFix amt="50000"/>
            </a:blip>
            <a:stretch>
              <a:fillRect/>
            </a:stretch>
          </p:blipFill>
          <p:spPr>
            <a:xfrm>
              <a:off x="8996245" y="6572902"/>
              <a:ext cx="3038389" cy="185483"/>
            </a:xfrm>
            <a:prstGeom prst="rect">
              <a:avLst/>
            </a:prstGeom>
          </p:spPr>
        </p:pic>
        <p:pic>
          <p:nvPicPr>
            <p:cNvPr id="31" name="图片 30" descr="图片包含 游戏机, 画, 钟表&#10;&#10;描述已自动生成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3400" y="6453336"/>
              <a:ext cx="2362200" cy="482600"/>
            </a:xfrm>
            <a:prstGeom prst="rect">
              <a:avLst/>
            </a:prstGeom>
          </p:spPr>
        </p:pic>
      </p:grpSp>
      <p:sp>
        <p:nvSpPr>
          <p:cNvPr id="26" name="文本框 25"/>
          <p:cNvSpPr txBox="1"/>
          <p:nvPr/>
        </p:nvSpPr>
        <p:spPr>
          <a:xfrm>
            <a:off x="175107" y="116852"/>
            <a:ext cx="6126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4.3</a:t>
            </a:r>
            <a:endParaRPr kumimoji="1" lang="zh-CN" altLang="en-US" sz="2400" b="1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27" name="直线连接符 26"/>
          <p:cNvCxnSpPr/>
          <p:nvPr/>
        </p:nvCxnSpPr>
        <p:spPr>
          <a:xfrm>
            <a:off x="839416" y="124472"/>
            <a:ext cx="0" cy="4188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00DD37C5-716E-A757-FC7E-9964CA2FB325}"/>
              </a:ext>
            </a:extLst>
          </p:cNvPr>
          <p:cNvSpPr txBox="1"/>
          <p:nvPr/>
        </p:nvSpPr>
        <p:spPr>
          <a:xfrm>
            <a:off x="962880" y="94252"/>
            <a:ext cx="1140422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b="1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不同网络密度下</a:t>
            </a:r>
            <a:r>
              <a:rPr lang="zh-CN" altLang="en-US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性能对比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05F9489-3985-45DC-B500-BEB014CC43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9871" y="1459266"/>
            <a:ext cx="7491906" cy="4495144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DF40F90F-81FF-4B55-97C5-8DC9AA617A6C}"/>
              </a:ext>
            </a:extLst>
          </p:cNvPr>
          <p:cNvSpPr txBox="1"/>
          <p:nvPr/>
        </p:nvSpPr>
        <p:spPr>
          <a:xfrm>
            <a:off x="7984371" y="2143836"/>
            <a:ext cx="4050263" cy="23680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</a:t>
            </a:r>
            <a:r>
              <a:rPr kumimoji="1"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个节点，不同节点密度下不同策略结果</a:t>
            </a:r>
            <a:endParaRPr kumimoji="1"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节点密度增加，</a:t>
            </a:r>
            <a:r>
              <a:rPr kumimoji="1"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Proposed</a:t>
            </a: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算法基本能保持最低时延</a:t>
            </a:r>
            <a:endParaRPr kumimoji="1"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本地计算方案的时延随节点密度变化不大</a:t>
            </a:r>
            <a:endParaRPr kumimoji="1"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卸载到最短队列的节点再高密度下表现很差，主要因为网络密集，可选卸载节点变多，卸载过程中干扰大传输时延高</a:t>
            </a:r>
            <a:endParaRPr kumimoji="1"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在高密度场景中，</a:t>
            </a:r>
            <a:r>
              <a:rPr kumimoji="1"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GNN</a:t>
            </a: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容易出现过平滑问题，难以收敛</a:t>
            </a:r>
          </a:p>
        </p:txBody>
      </p:sp>
    </p:spTree>
    <p:extLst>
      <p:ext uri="{BB962C8B-B14F-4D97-AF65-F5344CB8AC3E}">
        <p14:creationId xmlns:p14="http://schemas.microsoft.com/office/powerpoint/2010/main" val="25528335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0" y="-2"/>
            <a:ext cx="12192000" cy="6858003"/>
            <a:chOff x="0" y="-2"/>
            <a:chExt cx="12192000" cy="6858003"/>
          </a:xfrm>
        </p:grpSpPr>
        <p:sp>
          <p:nvSpPr>
            <p:cNvPr id="27" name="矩形 26"/>
            <p:cNvSpPr/>
            <p:nvPr/>
          </p:nvSpPr>
          <p:spPr>
            <a:xfrm>
              <a:off x="0" y="-2"/>
              <a:ext cx="12192000" cy="1062679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lumMod val="94000"/>
                    <a:lumOff val="6000"/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28" name="矩形 27"/>
            <p:cNvSpPr/>
            <p:nvPr/>
          </p:nvSpPr>
          <p:spPr>
            <a:xfrm>
              <a:off x="0" y="1062677"/>
              <a:ext cx="12192000" cy="132378"/>
            </a:xfrm>
            <a:prstGeom prst="rect">
              <a:avLst/>
            </a:prstGeom>
            <a:gradFill>
              <a:gsLst>
                <a:gs pos="0">
                  <a:srgbClr val="C00000">
                    <a:alpha val="32000"/>
                  </a:srgbClr>
                </a:gs>
                <a:gs pos="100000">
                  <a:srgbClr val="C00000">
                    <a:lumMod val="94000"/>
                    <a:lumOff val="6000"/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37" name="矩形 36"/>
            <p:cNvSpPr/>
            <p:nvPr/>
          </p:nvSpPr>
          <p:spPr>
            <a:xfrm>
              <a:off x="0" y="6453336"/>
              <a:ext cx="12192000" cy="404665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alpha val="80000"/>
                    <a:lumMod val="94000"/>
                    <a:lumOff val="6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endParaRPr>
            </a:p>
          </p:txBody>
        </p:sp>
      </p:grpSp>
      <p:sp>
        <p:nvSpPr>
          <p:cNvPr id="11" name="文本框 10"/>
          <p:cNvSpPr txBox="1"/>
          <p:nvPr/>
        </p:nvSpPr>
        <p:spPr>
          <a:xfrm>
            <a:off x="133400" y="251704"/>
            <a:ext cx="2706190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kumimoji="1" lang="en-US" altLang="zh-CN" sz="3200" b="1" spc="600">
                <a:solidFill>
                  <a:prstClr val="white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CONTENT</a:t>
            </a:r>
            <a:endParaRPr kumimoji="1" lang="zh-CN" altLang="en-US" sz="3200" b="1" spc="600" dirty="0">
              <a:solidFill>
                <a:prstClr val="white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133400" y="303140"/>
            <a:ext cx="11901234" cy="6632796"/>
            <a:chOff x="133400" y="303140"/>
            <a:chExt cx="11901234" cy="6632796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4" cstate="screen">
              <a:alphaModFix amt="70000"/>
            </a:blip>
            <a:stretch>
              <a:fillRect/>
            </a:stretch>
          </p:blipFill>
          <p:spPr>
            <a:xfrm>
              <a:off x="9840416" y="303140"/>
              <a:ext cx="2031325" cy="403124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5" cstate="screen">
              <a:alphaModFix amt="50000"/>
            </a:blip>
            <a:stretch>
              <a:fillRect/>
            </a:stretch>
          </p:blipFill>
          <p:spPr>
            <a:xfrm>
              <a:off x="8996245" y="6572902"/>
              <a:ext cx="3038389" cy="185483"/>
            </a:xfrm>
            <a:prstGeom prst="rect">
              <a:avLst/>
            </a:prstGeom>
          </p:spPr>
        </p:pic>
        <p:pic>
          <p:nvPicPr>
            <p:cNvPr id="12" name="图片 11" descr="图片包含 游戏机, 画, 钟表&#10;&#10;描述已自动生成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33400" y="6453336"/>
              <a:ext cx="2362200" cy="482600"/>
            </a:xfrm>
            <a:prstGeom prst="rect">
              <a:avLst/>
            </a:prstGeom>
          </p:spPr>
        </p:pic>
      </p:grpSp>
      <p:grpSp>
        <p:nvGrpSpPr>
          <p:cNvPr id="13" name="组合 12"/>
          <p:cNvGrpSpPr/>
          <p:nvPr/>
        </p:nvGrpSpPr>
        <p:grpSpPr>
          <a:xfrm>
            <a:off x="862968" y="2171840"/>
            <a:ext cx="1784922" cy="1137138"/>
            <a:chOff x="1232604" y="1595937"/>
            <a:chExt cx="1784922" cy="1137138"/>
          </a:xfrm>
        </p:grpSpPr>
        <p:sp>
          <p:nvSpPr>
            <p:cNvPr id="14" name="文本框 13"/>
            <p:cNvSpPr txBox="1"/>
            <p:nvPr/>
          </p:nvSpPr>
          <p:spPr>
            <a:xfrm>
              <a:off x="1232604" y="1595937"/>
              <a:ext cx="1127232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6600" b="1" i="0" u="none" strike="noStrike" kern="1200" cap="none" spc="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C00000"/>
                      </a:gs>
                      <a:gs pos="100000">
                        <a:srgbClr val="A5A5A5">
                          <a:lumMod val="0"/>
                          <a:lumOff val="100000"/>
                        </a:srgbClr>
                      </a:gs>
                    </a:gsLst>
                    <a:lin ang="5400000" scaled="1"/>
                    <a:tileRect/>
                  </a:gradFill>
                  <a:effectLst/>
                  <a:uLnTx/>
                  <a:uFillTx/>
                  <a:latin typeface="Arial" panose="020B0604020202020204" pitchFamily="34" charset="0"/>
                  <a:ea typeface="ZhenyanGB" panose="02010600030101010101" pitchFamily="2" charset="-122"/>
                  <a:cs typeface="Arial" panose="020B0604020202020204" pitchFamily="34" charset="0"/>
                </a:rPr>
                <a:t>01</a:t>
              </a:r>
              <a:endParaRPr kumimoji="1" lang="zh-CN" altLang="en-US" sz="66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C00000"/>
                    </a:gs>
                    <a:gs pos="100000">
                      <a:srgbClr val="A5A5A5">
                        <a:lumMod val="0"/>
                        <a:lumOff val="100000"/>
                      </a:srgbClr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Arial" panose="020B0604020202020204" pitchFamily="34" charset="0"/>
                <a:ea typeface="ZhenyanGB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1396569" y="2209855"/>
              <a:ext cx="16209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800" b="1" i="0" dirty="0">
                  <a:solidFill>
                    <a:srgbClr val="24292F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研究背景</a:t>
              </a:r>
              <a:endParaRPr lang="zh-CN" altLang="en-US" sz="2800" b="1" dirty="0">
                <a:solidFill>
                  <a:srgbClr val="24292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6483560" y="2166181"/>
            <a:ext cx="1784922" cy="1137138"/>
            <a:chOff x="1232604" y="1595937"/>
            <a:chExt cx="1784922" cy="1137138"/>
          </a:xfrm>
        </p:grpSpPr>
        <p:sp>
          <p:nvSpPr>
            <p:cNvPr id="18" name="文本框 17"/>
            <p:cNvSpPr txBox="1"/>
            <p:nvPr/>
          </p:nvSpPr>
          <p:spPr>
            <a:xfrm>
              <a:off x="1232604" y="1595937"/>
              <a:ext cx="1127232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6600" b="1" i="0" u="none" strike="noStrike" kern="1200" cap="none" spc="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C00000"/>
                      </a:gs>
                      <a:gs pos="100000">
                        <a:srgbClr val="A5A5A5">
                          <a:lumMod val="0"/>
                          <a:lumOff val="100000"/>
                        </a:srgbClr>
                      </a:gs>
                    </a:gsLst>
                    <a:lin ang="5400000" scaled="1"/>
                    <a:tileRect/>
                  </a:gradFill>
                  <a:effectLst/>
                  <a:uLnTx/>
                  <a:uFillTx/>
                  <a:latin typeface="Arial" panose="020B0604020202020204" pitchFamily="34" charset="0"/>
                  <a:ea typeface="ZhenyanGB" panose="02010600030101010101" pitchFamily="2" charset="-122"/>
                  <a:cs typeface="Arial" panose="020B0604020202020204" pitchFamily="34" charset="0"/>
                </a:rPr>
                <a:t>02</a:t>
              </a:r>
              <a:endParaRPr kumimoji="1" lang="zh-CN" altLang="en-US" sz="66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C00000"/>
                    </a:gs>
                    <a:gs pos="100000">
                      <a:srgbClr val="A5A5A5">
                        <a:lumMod val="0"/>
                        <a:lumOff val="100000"/>
                      </a:srgbClr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Arial" panose="020B0604020202020204" pitchFamily="34" charset="0"/>
                <a:ea typeface="ZhenyanGB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1396569" y="2209855"/>
              <a:ext cx="16209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800" b="1" dirty="0">
                  <a:solidFill>
                    <a:srgbClr val="24292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系统模型</a:t>
              </a: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862968" y="4096049"/>
            <a:ext cx="1784922" cy="1137138"/>
            <a:chOff x="1232604" y="1595937"/>
            <a:chExt cx="1784922" cy="1137138"/>
          </a:xfrm>
        </p:grpSpPr>
        <p:sp>
          <p:nvSpPr>
            <p:cNvPr id="30" name="文本框 29"/>
            <p:cNvSpPr txBox="1"/>
            <p:nvPr/>
          </p:nvSpPr>
          <p:spPr>
            <a:xfrm>
              <a:off x="1232604" y="1595937"/>
              <a:ext cx="1127232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6600" b="1" i="0" u="none" strike="noStrike" kern="1200" cap="none" spc="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C00000"/>
                      </a:gs>
                      <a:gs pos="100000">
                        <a:srgbClr val="A5A5A5">
                          <a:lumMod val="0"/>
                          <a:lumOff val="100000"/>
                        </a:srgbClr>
                      </a:gs>
                    </a:gsLst>
                    <a:lin ang="5400000" scaled="1"/>
                    <a:tileRect/>
                  </a:gradFill>
                  <a:effectLst/>
                  <a:uLnTx/>
                  <a:uFillTx/>
                  <a:latin typeface="Arial" panose="020B0604020202020204" pitchFamily="34" charset="0"/>
                  <a:ea typeface="ZhenyanGB" panose="02010600030101010101" pitchFamily="2" charset="-122"/>
                  <a:cs typeface="Arial" panose="020B0604020202020204" pitchFamily="34" charset="0"/>
                </a:rPr>
                <a:t>03</a:t>
              </a:r>
              <a:endParaRPr kumimoji="1" lang="zh-CN" altLang="en-US" sz="66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C00000"/>
                    </a:gs>
                    <a:gs pos="100000">
                      <a:srgbClr val="A5A5A5">
                        <a:lumMod val="0"/>
                        <a:lumOff val="100000"/>
                      </a:srgbClr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Arial" panose="020B0604020202020204" pitchFamily="34" charset="0"/>
                <a:ea typeface="ZhenyanGB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1396569" y="2209855"/>
              <a:ext cx="16209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800" b="1" dirty="0">
                  <a:solidFill>
                    <a:srgbClr val="24292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方案模型</a:t>
              </a: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6483560" y="4057353"/>
            <a:ext cx="1790899" cy="1152004"/>
            <a:chOff x="1232604" y="1595937"/>
            <a:chExt cx="1790899" cy="1152004"/>
          </a:xfrm>
        </p:grpSpPr>
        <p:sp>
          <p:nvSpPr>
            <p:cNvPr id="34" name="文本框 33"/>
            <p:cNvSpPr txBox="1"/>
            <p:nvPr/>
          </p:nvSpPr>
          <p:spPr>
            <a:xfrm>
              <a:off x="1232604" y="1595937"/>
              <a:ext cx="1127232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6600" b="1" i="0" u="none" strike="noStrike" kern="1200" cap="none" spc="0" normalizeH="0" baseline="0" noProof="0">
                  <a:ln>
                    <a:noFill/>
                  </a:ln>
                  <a:gradFill flip="none" rotWithShape="1">
                    <a:gsLst>
                      <a:gs pos="0">
                        <a:srgbClr val="C00000"/>
                      </a:gs>
                      <a:gs pos="100000">
                        <a:srgbClr val="A5A5A5">
                          <a:lumMod val="0"/>
                          <a:lumOff val="100000"/>
                        </a:srgbClr>
                      </a:gs>
                    </a:gsLst>
                    <a:lin ang="5400000" scaled="1"/>
                    <a:tileRect/>
                  </a:gradFill>
                  <a:effectLst/>
                  <a:uLnTx/>
                  <a:uFillTx/>
                  <a:latin typeface="Arial" panose="020B0604020202020204" pitchFamily="34" charset="0"/>
                  <a:ea typeface="ZhenyanGB" panose="02010600030101010101" pitchFamily="2" charset="-122"/>
                  <a:cs typeface="Arial" panose="020B0604020202020204" pitchFamily="34" charset="0"/>
                </a:rPr>
                <a:t>04</a:t>
              </a:r>
              <a:endParaRPr kumimoji="1" lang="zh-CN" altLang="en-US" sz="66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C00000"/>
                    </a:gs>
                    <a:gs pos="100000">
                      <a:srgbClr val="A5A5A5">
                        <a:lumMod val="0"/>
                        <a:lumOff val="100000"/>
                      </a:srgbClr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Arial" panose="020B0604020202020204" pitchFamily="34" charset="0"/>
                <a:ea typeface="ZhenyanGB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1402546" y="2224721"/>
              <a:ext cx="16209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800" b="1" dirty="0">
                  <a:solidFill>
                    <a:srgbClr val="24292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实验仿真</a:t>
              </a:r>
            </a:p>
          </p:txBody>
        </p:sp>
      </p:grpSp>
      <p:sp>
        <p:nvSpPr>
          <p:cNvPr id="2" name="流程图: 延期 1"/>
          <p:cNvSpPr/>
          <p:nvPr/>
        </p:nvSpPr>
        <p:spPr>
          <a:xfrm flipH="1">
            <a:off x="11760449" y="6032324"/>
            <a:ext cx="431549" cy="404665"/>
          </a:xfrm>
          <a:prstGeom prst="flowChartDelay">
            <a:avLst/>
          </a:prstGeom>
          <a:gradFill flip="none" rotWithShape="1">
            <a:gsLst>
              <a:gs pos="0">
                <a:srgbClr val="D21D1C">
                  <a:shade val="30000"/>
                  <a:satMod val="115000"/>
                </a:srgbClr>
              </a:gs>
              <a:gs pos="36000">
                <a:srgbClr val="D21D1C">
                  <a:shade val="67500"/>
                  <a:satMod val="115000"/>
                </a:srgbClr>
              </a:gs>
              <a:gs pos="100000">
                <a:srgbClr val="D21D1C">
                  <a:shade val="100000"/>
                  <a:satMod val="115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>
                <a:solidFill>
                  <a:prstClr val="white"/>
                </a:solidFill>
                <a:latin typeface="等线"/>
                <a:ea typeface="等线" panose="02010600030101010101" pitchFamily="2" charset="-122"/>
              </a:rPr>
              <a:t>2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0" y="-1"/>
            <a:ext cx="12192000" cy="6858002"/>
            <a:chOff x="0" y="-1"/>
            <a:chExt cx="12192000" cy="6858002"/>
          </a:xfrm>
        </p:grpSpPr>
        <p:sp>
          <p:nvSpPr>
            <p:cNvPr id="22" name="矩形 21"/>
            <p:cNvSpPr/>
            <p:nvPr/>
          </p:nvSpPr>
          <p:spPr>
            <a:xfrm>
              <a:off x="0" y="-1"/>
              <a:ext cx="12192000" cy="706266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lumMod val="94000"/>
                    <a:lumOff val="6000"/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0" y="708047"/>
              <a:ext cx="12192000" cy="132378"/>
            </a:xfrm>
            <a:prstGeom prst="rect">
              <a:avLst/>
            </a:prstGeom>
            <a:gradFill>
              <a:gsLst>
                <a:gs pos="0">
                  <a:srgbClr val="C00000">
                    <a:alpha val="32000"/>
                  </a:srgbClr>
                </a:gs>
                <a:gs pos="100000">
                  <a:srgbClr val="C00000">
                    <a:lumMod val="94000"/>
                    <a:lumOff val="6000"/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0" y="6453336"/>
              <a:ext cx="12192000" cy="404665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lumMod val="94000"/>
                    <a:lumOff val="6000"/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133400" y="6453336"/>
            <a:ext cx="11901234" cy="482600"/>
            <a:chOff x="133400" y="6453336"/>
            <a:chExt cx="11901234" cy="482600"/>
          </a:xfrm>
        </p:grpSpPr>
        <p:pic>
          <p:nvPicPr>
            <p:cNvPr id="30" name="图片 29"/>
            <p:cNvPicPr>
              <a:picLocks noChangeAspect="1"/>
            </p:cNvPicPr>
            <p:nvPr/>
          </p:nvPicPr>
          <p:blipFill>
            <a:blip r:embed="rId3" cstate="screen">
              <a:alphaModFix amt="50000"/>
            </a:blip>
            <a:stretch>
              <a:fillRect/>
            </a:stretch>
          </p:blipFill>
          <p:spPr>
            <a:xfrm>
              <a:off x="8996245" y="6572902"/>
              <a:ext cx="3038389" cy="185483"/>
            </a:xfrm>
            <a:prstGeom prst="rect">
              <a:avLst/>
            </a:prstGeom>
          </p:spPr>
        </p:pic>
        <p:pic>
          <p:nvPicPr>
            <p:cNvPr id="31" name="图片 30" descr="图片包含 游戏机, 画, 钟表&#10;&#10;描述已自动生成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3400" y="6453336"/>
              <a:ext cx="2362200" cy="482600"/>
            </a:xfrm>
            <a:prstGeom prst="rect">
              <a:avLst/>
            </a:prstGeom>
          </p:spPr>
        </p:pic>
      </p:grpSp>
      <p:sp>
        <p:nvSpPr>
          <p:cNvPr id="26" name="文本框 25"/>
          <p:cNvSpPr txBox="1"/>
          <p:nvPr/>
        </p:nvSpPr>
        <p:spPr>
          <a:xfrm>
            <a:off x="175107" y="116852"/>
            <a:ext cx="6126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4.4</a:t>
            </a:r>
            <a:endParaRPr kumimoji="1" lang="zh-CN" altLang="en-US" sz="2400" b="1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27" name="直线连接符 26"/>
          <p:cNvCxnSpPr/>
          <p:nvPr/>
        </p:nvCxnSpPr>
        <p:spPr>
          <a:xfrm>
            <a:off x="839416" y="124472"/>
            <a:ext cx="0" cy="4188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00DD37C5-716E-A757-FC7E-9964CA2FB325}"/>
              </a:ext>
            </a:extLst>
          </p:cNvPr>
          <p:cNvSpPr txBox="1"/>
          <p:nvPr/>
        </p:nvSpPr>
        <p:spPr>
          <a:xfrm>
            <a:off x="962880" y="94252"/>
            <a:ext cx="1140422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b="1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不同节点数量</a:t>
            </a:r>
            <a:r>
              <a:rPr lang="zh-CN" altLang="en-US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性能对比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F40F90F-81FF-4B55-97C5-8DC9AA617A6C}"/>
              </a:ext>
            </a:extLst>
          </p:cNvPr>
          <p:cNvSpPr txBox="1"/>
          <p:nvPr/>
        </p:nvSpPr>
        <p:spPr>
          <a:xfrm>
            <a:off x="7984371" y="2143836"/>
            <a:ext cx="4050263" cy="1537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不同节点数量下任务处理时延</a:t>
            </a:r>
            <a:endParaRPr kumimoji="1"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kumimoji="1"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Proposed</a:t>
            </a: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方案在不同场景下可以</a:t>
            </a:r>
            <a:endParaRPr kumimoji="1"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本地计算方案的时延随节点数量变化不大</a:t>
            </a:r>
            <a:endParaRPr kumimoji="1"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写在到最短队列节点的策略与网络密度关系更大</a:t>
            </a:r>
            <a:endParaRPr kumimoji="1"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kumimoji="1"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60C0FC25-EF77-42EB-BE79-8D938300C0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7656" y="1679937"/>
            <a:ext cx="6480864" cy="3888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5720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0" y="-1"/>
            <a:ext cx="12192000" cy="6858002"/>
            <a:chOff x="0" y="-1"/>
            <a:chExt cx="12192000" cy="6858002"/>
          </a:xfrm>
        </p:grpSpPr>
        <p:sp>
          <p:nvSpPr>
            <p:cNvPr id="22" name="矩形 21"/>
            <p:cNvSpPr/>
            <p:nvPr/>
          </p:nvSpPr>
          <p:spPr>
            <a:xfrm>
              <a:off x="0" y="-1"/>
              <a:ext cx="12192000" cy="706266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lumMod val="94000"/>
                    <a:lumOff val="6000"/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0" y="708047"/>
              <a:ext cx="12192000" cy="132378"/>
            </a:xfrm>
            <a:prstGeom prst="rect">
              <a:avLst/>
            </a:prstGeom>
            <a:gradFill>
              <a:gsLst>
                <a:gs pos="0">
                  <a:srgbClr val="C00000">
                    <a:alpha val="32000"/>
                  </a:srgbClr>
                </a:gs>
                <a:gs pos="100000">
                  <a:srgbClr val="C00000">
                    <a:lumMod val="94000"/>
                    <a:lumOff val="6000"/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0" y="6453336"/>
              <a:ext cx="12192000" cy="404665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lumMod val="94000"/>
                    <a:lumOff val="6000"/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133400" y="6453336"/>
            <a:ext cx="11901234" cy="482600"/>
            <a:chOff x="133400" y="6453336"/>
            <a:chExt cx="11901234" cy="482600"/>
          </a:xfrm>
        </p:grpSpPr>
        <p:pic>
          <p:nvPicPr>
            <p:cNvPr id="30" name="图片 29"/>
            <p:cNvPicPr>
              <a:picLocks noChangeAspect="1"/>
            </p:cNvPicPr>
            <p:nvPr/>
          </p:nvPicPr>
          <p:blipFill>
            <a:blip r:embed="rId3" cstate="screen">
              <a:alphaModFix amt="50000"/>
            </a:blip>
            <a:stretch>
              <a:fillRect/>
            </a:stretch>
          </p:blipFill>
          <p:spPr>
            <a:xfrm>
              <a:off x="8996245" y="6572902"/>
              <a:ext cx="3038389" cy="185483"/>
            </a:xfrm>
            <a:prstGeom prst="rect">
              <a:avLst/>
            </a:prstGeom>
          </p:spPr>
        </p:pic>
        <p:pic>
          <p:nvPicPr>
            <p:cNvPr id="31" name="图片 30" descr="图片包含 游戏机, 画, 钟表&#10;&#10;描述已自动生成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3400" y="6453336"/>
              <a:ext cx="2362200" cy="482600"/>
            </a:xfrm>
            <a:prstGeom prst="rect">
              <a:avLst/>
            </a:prstGeom>
          </p:spPr>
        </p:pic>
      </p:grpSp>
      <p:sp>
        <p:nvSpPr>
          <p:cNvPr id="26" name="文本框 25"/>
          <p:cNvSpPr txBox="1"/>
          <p:nvPr/>
        </p:nvSpPr>
        <p:spPr>
          <a:xfrm>
            <a:off x="175107" y="116852"/>
            <a:ext cx="6126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4.5</a:t>
            </a:r>
            <a:endParaRPr kumimoji="1" lang="zh-CN" altLang="en-US" sz="2400" b="1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27" name="直线连接符 26"/>
          <p:cNvCxnSpPr/>
          <p:nvPr/>
        </p:nvCxnSpPr>
        <p:spPr>
          <a:xfrm>
            <a:off x="839416" y="124472"/>
            <a:ext cx="0" cy="4188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00DD37C5-716E-A757-FC7E-9964CA2FB325}"/>
              </a:ext>
            </a:extLst>
          </p:cNvPr>
          <p:cNvSpPr txBox="1"/>
          <p:nvPr/>
        </p:nvSpPr>
        <p:spPr>
          <a:xfrm>
            <a:off x="962880" y="94252"/>
            <a:ext cx="1140422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b="1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分布式训练分析</a:t>
            </a:r>
            <a:endParaRPr lang="zh-CN" altLang="en-US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92C3C3C-97AE-46F2-81B1-5B13EF8A58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4055" y="2241788"/>
            <a:ext cx="4533002" cy="312777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7D1AC00-1303-4759-BDA3-9E7E53A485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66079" y="2241788"/>
            <a:ext cx="3850693" cy="2888020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BDD63B6E-70F9-4934-8D93-F228F3D1F487}"/>
              </a:ext>
            </a:extLst>
          </p:cNvPr>
          <p:cNvSpPr txBox="1"/>
          <p:nvPr/>
        </p:nvSpPr>
        <p:spPr>
          <a:xfrm>
            <a:off x="787774" y="1203385"/>
            <a:ext cx="8493385" cy="4589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kumimoji="1"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个节点，非全连接图场景中，中心化训练与非中心化训练方式</a:t>
            </a:r>
            <a:endParaRPr kumimoji="1"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880360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/>
        </p:nvSpPr>
        <p:spPr>
          <a:xfrm>
            <a:off x="346287" y="375495"/>
            <a:ext cx="11462658" cy="6077693"/>
          </a:xfrm>
          <a:prstGeom prst="rect">
            <a:avLst/>
          </a:prstGeom>
          <a:gradFill>
            <a:gsLst>
              <a:gs pos="0">
                <a:schemeClr val="bg1">
                  <a:alpha val="7000"/>
                </a:schemeClr>
              </a:gs>
              <a:gs pos="38000">
                <a:schemeClr val="bg1">
                  <a:alpha val="0"/>
                </a:schemeClr>
              </a:gs>
              <a:gs pos="62000">
                <a:schemeClr val="bg1">
                  <a:alpha val="0"/>
                </a:schemeClr>
              </a:gs>
              <a:gs pos="100000">
                <a:schemeClr val="bg1">
                  <a:alpha val="7000"/>
                </a:schemeClr>
              </a:gs>
            </a:gsLst>
            <a:lin ang="0" scaled="0"/>
          </a:gradFill>
          <a:ln w="19050">
            <a:gradFill>
              <a:gsLst>
                <a:gs pos="0">
                  <a:schemeClr val="bg1"/>
                </a:gs>
                <a:gs pos="38000">
                  <a:schemeClr val="bg1">
                    <a:alpha val="0"/>
                  </a:schemeClr>
                </a:gs>
                <a:gs pos="62000">
                  <a:schemeClr val="bg1">
                    <a:alpha val="0"/>
                  </a:schemeClr>
                </a:gs>
                <a:gs pos="100000">
                  <a:schemeClr val="bg1"/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图片 8" descr="图片包含 游戏机, 画, 钟表&#10;&#10;描述已自动生成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6145" y="122295"/>
            <a:ext cx="3019710" cy="61693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 cstate="screen">
            <a:alphaModFix amt="70000"/>
          </a:blip>
          <a:stretch>
            <a:fillRect/>
          </a:stretch>
        </p:blipFill>
        <p:spPr>
          <a:xfrm>
            <a:off x="5052435" y="6220399"/>
            <a:ext cx="2050361" cy="406902"/>
          </a:xfrm>
          <a:prstGeom prst="rect">
            <a:avLst/>
          </a:prstGeom>
        </p:spPr>
      </p:pic>
      <p:pic>
        <p:nvPicPr>
          <p:cNvPr id="10" name="图片 9" descr="图片包含 游戏机, 画&#10;&#10;描述已自动生成"/>
          <p:cNvPicPr>
            <a:picLocks noChangeAspect="1"/>
          </p:cNvPicPr>
          <p:nvPr/>
        </p:nvPicPr>
        <p:blipFill>
          <a:blip r:embed="rId6">
            <a:alphaModFix amt="50000"/>
          </a:blip>
          <a:stretch>
            <a:fillRect/>
          </a:stretch>
        </p:blipFill>
        <p:spPr>
          <a:xfrm>
            <a:off x="1133960" y="690867"/>
            <a:ext cx="9887309" cy="3229854"/>
          </a:xfrm>
          <a:prstGeom prst="rect">
            <a:avLst/>
          </a:prstGeom>
        </p:spPr>
      </p:pic>
      <p:cxnSp>
        <p:nvCxnSpPr>
          <p:cNvPr id="6" name="直线连接符 5"/>
          <p:cNvCxnSpPr/>
          <p:nvPr/>
        </p:nvCxnSpPr>
        <p:spPr>
          <a:xfrm>
            <a:off x="2854036" y="3541855"/>
            <a:ext cx="6483928" cy="0"/>
          </a:xfrm>
          <a:prstGeom prst="line">
            <a:avLst/>
          </a:prstGeom>
          <a:ln w="19050">
            <a:gradFill>
              <a:gsLst>
                <a:gs pos="50000">
                  <a:schemeClr val="bg1"/>
                </a:gs>
                <a:gs pos="0">
                  <a:schemeClr val="bg1">
                    <a:lumMod val="100000"/>
                    <a:alpha val="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3341639" y="3789868"/>
            <a:ext cx="558986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600" spc="1200" dirty="0">
                <a:solidFill>
                  <a:schemeClr val="bg1"/>
                </a:solidFill>
                <a:effectLst>
                  <a:outerShdw dist="12700" dir="5400000" algn="ctr" rotWithShape="0">
                    <a:srgbClr val="000000"/>
                  </a:outerShdw>
                </a:effectLst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QUESTIONS</a:t>
            </a:r>
            <a:r>
              <a:rPr lang="zh-CN" altLang="en-US" sz="1600" spc="1200" dirty="0">
                <a:solidFill>
                  <a:schemeClr val="bg1"/>
                </a:solidFill>
                <a:effectLst>
                  <a:outerShdw dist="12700" dir="5400000" algn="ctr" rotWithShape="0">
                    <a:srgbClr val="000000"/>
                  </a:outerShdw>
                </a:effectLst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 </a:t>
            </a:r>
            <a:r>
              <a:rPr lang="en-US" altLang="zh-CN" sz="1600" spc="1200" dirty="0">
                <a:solidFill>
                  <a:schemeClr val="bg1"/>
                </a:solidFill>
                <a:effectLst>
                  <a:outerShdw dist="12700" dir="5400000" algn="ctr" rotWithShape="0">
                    <a:srgbClr val="000000"/>
                  </a:outerShdw>
                </a:effectLst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&amp;</a:t>
            </a:r>
            <a:r>
              <a:rPr lang="zh-CN" altLang="en-US" sz="1600" spc="1200" dirty="0">
                <a:solidFill>
                  <a:schemeClr val="bg1"/>
                </a:solidFill>
                <a:effectLst>
                  <a:outerShdw dist="12700" dir="5400000" algn="ctr" rotWithShape="0">
                    <a:srgbClr val="000000"/>
                  </a:outerShdw>
                </a:effectLst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 </a:t>
            </a:r>
            <a:r>
              <a:rPr lang="en-US" altLang="zh-CN" sz="1600" spc="1200" dirty="0">
                <a:solidFill>
                  <a:schemeClr val="bg1"/>
                </a:solidFill>
                <a:effectLst>
                  <a:outerShdw dist="12700" dir="5400000" algn="ctr" rotWithShape="0">
                    <a:srgbClr val="000000"/>
                  </a:outerShdw>
                </a:effectLst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ANSWERS</a:t>
            </a:r>
            <a:endParaRPr lang="zh-CN" altLang="en-US" sz="1600" spc="1200" dirty="0">
              <a:solidFill>
                <a:schemeClr val="bg1"/>
              </a:solidFill>
              <a:effectLst>
                <a:outerShdw dist="12700" dir="5400000" algn="ctr" rotWithShape="0">
                  <a:srgbClr val="000000"/>
                </a:outerShdw>
              </a:effectLst>
              <a:latin typeface="Arial" panose="020B0604020202020204" pitchFamily="34" charset="0"/>
              <a:ea typeface="微软雅黑 Light" panose="020B0502040204020203" pitchFamily="34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3">
            <a:alphaModFix amt="3000"/>
          </a:blip>
          <a:srcRect l="31594" r="24278" b="51573"/>
          <a:stretch>
            <a:fillRect/>
          </a:stretch>
        </p:blipFill>
        <p:spPr>
          <a:xfrm>
            <a:off x="0" y="830209"/>
            <a:ext cx="6230698" cy="6027791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569328" y="0"/>
            <a:ext cx="11622672" cy="6858000"/>
            <a:chOff x="569328" y="0"/>
            <a:chExt cx="11622672" cy="6858000"/>
          </a:xfrm>
        </p:grpSpPr>
        <p:sp>
          <p:nvSpPr>
            <p:cNvPr id="15" name="圆角矩形 14"/>
            <p:cNvSpPr/>
            <p:nvPr/>
          </p:nvSpPr>
          <p:spPr>
            <a:xfrm>
              <a:off x="569328" y="399595"/>
              <a:ext cx="270460" cy="108405"/>
            </a:xfrm>
            <a:prstGeom prst="roundRect">
              <a:avLst>
                <a:gd name="adj" fmla="val 50000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endParaRPr>
            </a:p>
          </p:txBody>
        </p:sp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58100" y="0"/>
              <a:ext cx="4533900" cy="6858000"/>
            </a:xfrm>
            <a:prstGeom prst="rect">
              <a:avLst/>
            </a:prstGeom>
          </p:spPr>
        </p:pic>
        <p:grpSp>
          <p:nvGrpSpPr>
            <p:cNvPr id="32" name="组合 31"/>
            <p:cNvGrpSpPr/>
            <p:nvPr/>
          </p:nvGrpSpPr>
          <p:grpSpPr>
            <a:xfrm>
              <a:off x="6840499" y="0"/>
              <a:ext cx="1709136" cy="6858000"/>
              <a:chOff x="6840499" y="0"/>
              <a:chExt cx="1709136" cy="6858000"/>
            </a:xfrm>
          </p:grpSpPr>
          <p:sp>
            <p:nvSpPr>
              <p:cNvPr id="28" name="平行四边形 27"/>
              <p:cNvSpPr/>
              <p:nvPr/>
            </p:nvSpPr>
            <p:spPr>
              <a:xfrm>
                <a:off x="7045271" y="0"/>
                <a:ext cx="1318220" cy="6858000"/>
              </a:xfrm>
              <a:prstGeom prst="parallelogram">
                <a:avLst>
                  <a:gd name="adj" fmla="val 43266"/>
                </a:avLst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等线" panose="02010600030101010101" pitchFamily="2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30" name="平行四边形 29"/>
              <p:cNvSpPr/>
              <p:nvPr/>
            </p:nvSpPr>
            <p:spPr>
              <a:xfrm>
                <a:off x="6840499" y="0"/>
                <a:ext cx="1318220" cy="6858000"/>
              </a:xfrm>
              <a:prstGeom prst="parallelogram">
                <a:avLst>
                  <a:gd name="adj" fmla="val 43266"/>
                </a:avLst>
              </a:prstGeom>
              <a:solidFill>
                <a:srgbClr val="C00000">
                  <a:alpha val="42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等线" panose="02010600030101010101" pitchFamily="2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31" name="平行四边形 30"/>
              <p:cNvSpPr/>
              <p:nvPr/>
            </p:nvSpPr>
            <p:spPr>
              <a:xfrm>
                <a:off x="7231415" y="0"/>
                <a:ext cx="1318220" cy="6858000"/>
              </a:xfrm>
              <a:prstGeom prst="parallelogram">
                <a:avLst>
                  <a:gd name="adj" fmla="val 43266"/>
                </a:avLst>
              </a:prstGeom>
              <a:solidFill>
                <a:srgbClr val="C00000">
                  <a:alpha val="42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等线" panose="02010600030101010101" pitchFamily="2" charset="-122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21" name="组合 20"/>
          <p:cNvGrpSpPr/>
          <p:nvPr/>
        </p:nvGrpSpPr>
        <p:grpSpPr>
          <a:xfrm>
            <a:off x="1245705" y="2399251"/>
            <a:ext cx="2473819" cy="1477328"/>
            <a:chOff x="1654599" y="2374005"/>
            <a:chExt cx="2473819" cy="1477328"/>
          </a:xfrm>
        </p:grpSpPr>
        <p:sp>
          <p:nvSpPr>
            <p:cNvPr id="22" name="文本框 21"/>
            <p:cNvSpPr txBox="1"/>
            <p:nvPr/>
          </p:nvSpPr>
          <p:spPr>
            <a:xfrm>
              <a:off x="1654599" y="2374005"/>
              <a:ext cx="247381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4800" b="1" i="0" u="none" strike="noStrike" kern="1200" cap="none" spc="300" normalizeH="0" baseline="0" noProof="0">
                  <a:ln>
                    <a:noFill/>
                  </a:ln>
                  <a:gradFill>
                    <a:gsLst>
                      <a:gs pos="0">
                        <a:prstClr val="black">
                          <a:lumMod val="95000"/>
                          <a:lumOff val="5000"/>
                        </a:prstClr>
                      </a:gs>
                      <a:gs pos="100000">
                        <a:prstClr val="black">
                          <a:lumMod val="50000"/>
                          <a:lumOff val="50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PART 1</a:t>
              </a:r>
              <a:endParaRPr kumimoji="1" lang="zh-CN" altLang="en-US" sz="4800" b="1" i="0" u="none" strike="noStrike" kern="1200" cap="none" spc="300" normalizeH="0" baseline="0" noProof="0" dirty="0">
                <a:ln>
                  <a:noFill/>
                </a:ln>
                <a:gradFill>
                  <a:gsLst>
                    <a:gs pos="0">
                      <a:prstClr val="black">
                        <a:lumMod val="95000"/>
                        <a:lumOff val="5000"/>
                      </a:prstClr>
                    </a:gs>
                    <a:gs pos="100000">
                      <a:prstClr val="black">
                        <a:lumMod val="50000"/>
                        <a:lumOff val="50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1654599" y="3205002"/>
              <a:ext cx="218521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3600" b="1" spc="300" dirty="0">
                  <a:gradFill>
                    <a:gsLst>
                      <a:gs pos="0">
                        <a:srgbClr val="C00000"/>
                      </a:gs>
                      <a:gs pos="100000">
                        <a:srgbClr val="F87768"/>
                      </a:gs>
                    </a:gsLst>
                    <a:lin ang="5400000" scaled="0"/>
                  </a:gra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研究背景</a:t>
              </a:r>
              <a:endParaRPr kumimoji="1" lang="zh-CN" altLang="en-US" sz="5400" b="1" i="0" u="none" strike="noStrike" kern="1200" cap="none" spc="300" normalizeH="0" baseline="0" noProof="0" dirty="0">
                <a:ln>
                  <a:noFill/>
                </a:ln>
                <a:gradFill>
                  <a:gsLst>
                    <a:gs pos="0">
                      <a:srgbClr val="C00000"/>
                    </a:gs>
                    <a:gs pos="100000">
                      <a:srgbClr val="F87768"/>
                    </a:gs>
                  </a:gsLst>
                  <a:lin ang="5400000" scaled="0"/>
                </a:gra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sp>
        <p:nvSpPr>
          <p:cNvPr id="14" name="流程图: 延期 13"/>
          <p:cNvSpPr/>
          <p:nvPr/>
        </p:nvSpPr>
        <p:spPr>
          <a:xfrm flipH="1">
            <a:off x="11760449" y="6032324"/>
            <a:ext cx="431549" cy="404665"/>
          </a:xfrm>
          <a:prstGeom prst="flowChartDelay">
            <a:avLst/>
          </a:prstGeom>
          <a:gradFill flip="none" rotWithShape="1">
            <a:gsLst>
              <a:gs pos="0">
                <a:srgbClr val="D21D1C">
                  <a:shade val="30000"/>
                  <a:satMod val="115000"/>
                </a:srgbClr>
              </a:gs>
              <a:gs pos="36000">
                <a:srgbClr val="D21D1C">
                  <a:shade val="67500"/>
                  <a:satMod val="115000"/>
                </a:srgbClr>
              </a:gs>
              <a:gs pos="100000">
                <a:srgbClr val="D21D1C">
                  <a:shade val="100000"/>
                  <a:satMod val="115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>
                <a:solidFill>
                  <a:prstClr val="white"/>
                </a:solidFill>
                <a:latin typeface="等线"/>
                <a:ea typeface="等线" panose="02010600030101010101" pitchFamily="2" charset="-122"/>
              </a:rPr>
              <a:t>3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0" y="-1"/>
            <a:ext cx="12192000" cy="6858002"/>
            <a:chOff x="0" y="-1"/>
            <a:chExt cx="12192000" cy="6858002"/>
          </a:xfrm>
        </p:grpSpPr>
        <p:sp>
          <p:nvSpPr>
            <p:cNvPr id="22" name="矩形 21"/>
            <p:cNvSpPr/>
            <p:nvPr/>
          </p:nvSpPr>
          <p:spPr>
            <a:xfrm>
              <a:off x="0" y="-1"/>
              <a:ext cx="12192000" cy="706266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lumMod val="94000"/>
                    <a:lumOff val="6000"/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0" y="708047"/>
              <a:ext cx="12192000" cy="132378"/>
            </a:xfrm>
            <a:prstGeom prst="rect">
              <a:avLst/>
            </a:prstGeom>
            <a:gradFill>
              <a:gsLst>
                <a:gs pos="0">
                  <a:srgbClr val="C00000">
                    <a:alpha val="32000"/>
                  </a:srgbClr>
                </a:gs>
                <a:gs pos="100000">
                  <a:srgbClr val="C00000">
                    <a:lumMod val="94000"/>
                    <a:lumOff val="6000"/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0" y="6453336"/>
              <a:ext cx="12192000" cy="404665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lumMod val="94000"/>
                    <a:lumOff val="6000"/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133400" y="140547"/>
            <a:ext cx="11901234" cy="6795389"/>
            <a:chOff x="133400" y="140547"/>
            <a:chExt cx="11901234" cy="6795389"/>
          </a:xfrm>
        </p:grpSpPr>
        <p:pic>
          <p:nvPicPr>
            <p:cNvPr id="29" name="图片 28"/>
            <p:cNvPicPr>
              <a:picLocks noChangeAspect="1"/>
            </p:cNvPicPr>
            <p:nvPr/>
          </p:nvPicPr>
          <p:blipFill>
            <a:blip r:embed="rId3" cstate="screen">
              <a:alphaModFix amt="70000"/>
            </a:blip>
            <a:stretch>
              <a:fillRect/>
            </a:stretch>
          </p:blipFill>
          <p:spPr>
            <a:xfrm>
              <a:off x="9840416" y="140547"/>
              <a:ext cx="2031325" cy="403124"/>
            </a:xfrm>
            <a:prstGeom prst="rect">
              <a:avLst/>
            </a:prstGeom>
          </p:spPr>
        </p:pic>
        <p:pic>
          <p:nvPicPr>
            <p:cNvPr id="30" name="图片 29"/>
            <p:cNvPicPr>
              <a:picLocks noChangeAspect="1"/>
            </p:cNvPicPr>
            <p:nvPr/>
          </p:nvPicPr>
          <p:blipFill>
            <a:blip r:embed="rId4" cstate="screen">
              <a:alphaModFix amt="50000"/>
            </a:blip>
            <a:stretch>
              <a:fillRect/>
            </a:stretch>
          </p:blipFill>
          <p:spPr>
            <a:xfrm>
              <a:off x="8996245" y="6572902"/>
              <a:ext cx="3038389" cy="185483"/>
            </a:xfrm>
            <a:prstGeom prst="rect">
              <a:avLst/>
            </a:prstGeom>
          </p:spPr>
        </p:pic>
        <p:pic>
          <p:nvPicPr>
            <p:cNvPr id="31" name="图片 30" descr="图片包含 游戏机, 画, 钟表&#10;&#10;描述已自动生成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3400" y="6453336"/>
              <a:ext cx="2362200" cy="482600"/>
            </a:xfrm>
            <a:prstGeom prst="rect">
              <a:avLst/>
            </a:prstGeom>
          </p:spPr>
        </p:pic>
      </p:grpSp>
      <p:sp>
        <p:nvSpPr>
          <p:cNvPr id="26" name="文本框 25"/>
          <p:cNvSpPr txBox="1"/>
          <p:nvPr/>
        </p:nvSpPr>
        <p:spPr>
          <a:xfrm>
            <a:off x="175107" y="116852"/>
            <a:ext cx="4844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8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1.</a:t>
            </a:r>
          </a:p>
        </p:txBody>
      </p:sp>
      <p:cxnSp>
        <p:nvCxnSpPr>
          <p:cNvPr id="27" name="直线连接符 26"/>
          <p:cNvCxnSpPr/>
          <p:nvPr/>
        </p:nvCxnSpPr>
        <p:spPr>
          <a:xfrm>
            <a:off x="839416" y="124472"/>
            <a:ext cx="0" cy="4188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/>
        </p:nvSpPr>
        <p:spPr>
          <a:xfrm>
            <a:off x="1008331" y="124472"/>
            <a:ext cx="17748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b="1" spc="3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研究背景</a:t>
            </a:r>
            <a:endParaRPr kumimoji="1" lang="zh-CN" altLang="en-US" sz="2400" b="1" spc="300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BBC1ED2-C0E5-4109-1C64-A9A42E1B7615}"/>
              </a:ext>
            </a:extLst>
          </p:cNvPr>
          <p:cNvSpPr txBox="1"/>
          <p:nvPr/>
        </p:nvSpPr>
        <p:spPr>
          <a:xfrm>
            <a:off x="436432" y="829590"/>
            <a:ext cx="11110588" cy="5245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30000"/>
              </a:lnSpc>
              <a:buFont typeface="Wingdings" panose="05000000000000000000" pitchFamily="2" charset="2"/>
              <a:buChar char="p"/>
            </a:pPr>
            <a:r>
              <a:rPr kumimoji="1" lang="zh-CN" altLang="en-US" sz="2400" b="1" kern="1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背景与动机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7EF2B522-9893-4284-ACC3-8D9B40E40499}"/>
              </a:ext>
            </a:extLst>
          </p:cNvPr>
          <p:cNvSpPr txBox="1"/>
          <p:nvPr/>
        </p:nvSpPr>
        <p:spPr>
          <a:xfrm>
            <a:off x="570260" y="1269476"/>
            <a:ext cx="6097348" cy="18774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800" b="1" i="0" u="none" strike="noStrike" cap="none" normalizeH="0" baseline="0" dirty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Noto Sans" panose="020B0502040504020204" pitchFamily="34" charset="0"/>
              </a:rPr>
              <a:t>算力需求的增加</a:t>
            </a:r>
            <a:endParaRPr kumimoji="0" lang="zh-CN" altLang="zh-CN" sz="800" b="1" i="0" u="none" strike="noStrike" cap="none" normalizeH="0" baseline="0" dirty="0">
              <a:ln>
                <a:noFill/>
              </a:ln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Noto Sans" panose="020B0502040504020204" pitchFamily="34" charset="0"/>
              </a:rPr>
              <a:t>移动应用与</a:t>
            </a:r>
            <a:r>
              <a:rPr kumimoji="0" lang="zh-CN" altLang="zh-CN" sz="1800" i="0" u="none" strike="noStrike" cap="none" normalizeH="0" baseline="0" dirty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Noto Sans" panose="020B0502040504020204" pitchFamily="34" charset="0"/>
              </a:rPr>
              <a:t>人工智能赋能的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Noto Sans" panose="020B0502040504020204" pitchFamily="34" charset="0"/>
              </a:rPr>
              <a:t>算法</a:t>
            </a:r>
            <a:r>
              <a:rPr kumimoji="0" lang="zh-CN" altLang="zh-CN" sz="1800" i="0" u="none" strike="noStrike" cap="none" normalizeH="0" baseline="0" dirty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Noto Sans" panose="020B0502040504020204" pitchFamily="34" charset="0"/>
              </a:rPr>
              <a:t>发展迅速</a:t>
            </a:r>
            <a:endParaRPr kumimoji="0" lang="en-US" altLang="zh-CN" sz="1800" i="0" u="none" strike="noStrike" cap="none" normalizeH="0" baseline="0" dirty="0">
              <a:ln>
                <a:noFill/>
              </a:ln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Noto Sans" panose="020B0502040504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zh-CN" altLang="zh-CN" sz="1800" i="0" u="none" strike="noStrike" cap="none" normalizeH="0" baseline="0" dirty="0">
              <a:ln>
                <a:noFill/>
              </a:ln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Noto Sans" panose="020B0502040504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zh-CN" altLang="en-US" sz="1800" i="0" u="none" strike="noStrike" cap="none" normalizeH="0" baseline="0" dirty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Noto Sans" panose="020B0502040504020204" pitchFamily="34" charset="0"/>
              </a:rPr>
              <a:t>边侧和端侧</a:t>
            </a:r>
            <a:r>
              <a:rPr kumimoji="0" lang="zh-CN" altLang="zh-CN" sz="1800" i="0" u="none" strike="noStrike" cap="none" normalizeH="0" baseline="0" dirty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Noto Sans" panose="020B0502040504020204" pitchFamily="34" charset="0"/>
              </a:rPr>
              <a:t>算力需求越来越大，提升</a:t>
            </a:r>
            <a:r>
              <a:rPr kumimoji="0" lang="zh-CN" altLang="en-US" sz="1800" i="0" u="none" strike="noStrike" cap="none" normalizeH="0" baseline="0" dirty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Noto Sans" panose="020B0502040504020204" pitchFamily="34" charset="0"/>
              </a:rPr>
              <a:t>单点</a:t>
            </a:r>
            <a:r>
              <a:rPr kumimoji="0" lang="zh-CN" altLang="zh-CN" sz="1800" i="0" u="none" strike="noStrike" cap="none" normalizeH="0" baseline="0" dirty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Noto Sans" panose="020B0502040504020204" pitchFamily="34" charset="0"/>
              </a:rPr>
              <a:t>算力成本高昂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800" i="0" u="none" strike="noStrike" cap="none" normalizeH="0" baseline="0" dirty="0">
              <a:ln>
                <a:noFill/>
              </a:ln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0BC7609B-14C3-4199-8F8F-55EDDDBA3823}"/>
              </a:ext>
            </a:extLst>
          </p:cNvPr>
          <p:cNvSpPr txBox="1"/>
          <p:nvPr/>
        </p:nvSpPr>
        <p:spPr>
          <a:xfrm>
            <a:off x="604942" y="3233348"/>
            <a:ext cx="6097348" cy="2154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1" i="0" u="none" strike="noStrike" cap="none" normalizeH="0" baseline="0" dirty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Noto Sans" panose="020B0502040504020204" pitchFamily="34" charset="0"/>
              </a:rPr>
              <a:t>算力网络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  <a:cs typeface="Noto Sans" panose="020B0502040504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800" b="1" i="0" u="none" strike="noStrike" cap="none" normalizeH="0" baseline="0" dirty="0">
              <a:ln>
                <a:noFill/>
              </a:ln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zh-CN" altLang="en-US" sz="1800" i="0" u="none" strike="noStrike" cap="none" normalizeH="0" baseline="0" dirty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Noto Sans" panose="020B0502040504020204" pitchFamily="34" charset="0"/>
              </a:rPr>
              <a:t> 计算网络：固定位置的</a:t>
            </a:r>
            <a:r>
              <a:rPr kumimoji="0" lang="zh-CN" altLang="zh-CN" sz="1800" i="0" u="none" strike="noStrike" cap="none" normalizeH="0" baseline="0" dirty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Noto Sans" panose="020B0502040504020204" pitchFamily="34" charset="0"/>
              </a:rPr>
              <a:t>边端</a:t>
            </a:r>
            <a:r>
              <a:rPr kumimoji="0" lang="zh-CN" altLang="en-US" sz="1800" i="0" u="none" strike="noStrike" cap="none" normalizeH="0" baseline="0" dirty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Noto Sans" panose="020B0502040504020204" pitchFamily="34" charset="0"/>
              </a:rPr>
              <a:t>服务器网络，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Noto Sans" panose="020B0502040504020204" pitchFamily="34" charset="0"/>
              </a:rPr>
              <a:t>无人机自组织网络等</a:t>
            </a:r>
            <a:endParaRPr kumimoji="0" lang="en-US" altLang="zh-CN" sz="1800" i="0" u="none" strike="noStrike" cap="none" normalizeH="0" baseline="0" dirty="0">
              <a:ln>
                <a:noFill/>
              </a:ln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Noto Sans" panose="020B0502040504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zh-CN" sz="1800" i="0" u="none" strike="noStrike" cap="none" normalizeH="0" baseline="0" dirty="0">
              <a:ln>
                <a:noFill/>
              </a:ln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Noto Sans" panose="020B0502040504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zh-CN" altLang="en-US" sz="1800" i="0" u="none" strike="noStrike" cap="none" normalizeH="0" baseline="0" dirty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Noto Sans" panose="020B0502040504020204" pitchFamily="34" charset="0"/>
              </a:rPr>
              <a:t> 算力资源与算力需求存在不匹配</a:t>
            </a:r>
            <a:endParaRPr kumimoji="0" lang="en-US" altLang="zh-CN" sz="1800" i="0" u="none" strike="noStrike" cap="none" normalizeH="0" baseline="0" dirty="0">
              <a:ln>
                <a:noFill/>
              </a:ln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Noto Sans" panose="020B0502040504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zh-CN" sz="1800" i="0" u="none" strike="noStrike" cap="none" normalizeH="0" baseline="0" dirty="0">
              <a:ln>
                <a:noFill/>
              </a:ln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Noto Sans" panose="020B0502040504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Noto Sans" panose="020B0502040504020204" pitchFamily="34" charset="0"/>
              </a:rPr>
              <a:t> 通过网络层的无线通信任务卸载，平衡计算负载</a:t>
            </a:r>
            <a:endParaRPr kumimoji="0" lang="en-US" altLang="zh-CN" sz="1800" i="0" u="none" strike="noStrike" cap="none" normalizeH="0" baseline="0" dirty="0">
              <a:ln>
                <a:noFill/>
              </a:ln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Noto Sans" panose="020B0502040504020204" pitchFamily="34" charset="0"/>
            </a:endParaRPr>
          </a:p>
        </p:txBody>
      </p:sp>
      <p:pic>
        <p:nvPicPr>
          <p:cNvPr id="40" name="图片 39">
            <a:extLst>
              <a:ext uri="{FF2B5EF4-FFF2-40B4-BE49-F238E27FC236}">
                <a16:creationId xmlns:a16="http://schemas.microsoft.com/office/drawing/2014/main" id="{1EF86769-568D-4130-B4F0-A63B33B5C57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62" r="21971"/>
          <a:stretch/>
        </p:blipFill>
        <p:spPr>
          <a:xfrm>
            <a:off x="7336524" y="3233348"/>
            <a:ext cx="613395" cy="669786"/>
          </a:xfrm>
          <a:prstGeom prst="rect">
            <a:avLst/>
          </a:prstGeom>
        </p:spPr>
      </p:pic>
      <p:pic>
        <p:nvPicPr>
          <p:cNvPr id="41" name="图片 40">
            <a:extLst>
              <a:ext uri="{FF2B5EF4-FFF2-40B4-BE49-F238E27FC236}">
                <a16:creationId xmlns:a16="http://schemas.microsoft.com/office/drawing/2014/main" id="{470D48A3-C346-4095-B1DE-EB2E5B19909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62" r="21971"/>
          <a:stretch/>
        </p:blipFill>
        <p:spPr>
          <a:xfrm>
            <a:off x="9266155" y="2341808"/>
            <a:ext cx="613395" cy="669786"/>
          </a:xfrm>
          <a:prstGeom prst="rect">
            <a:avLst/>
          </a:prstGeom>
        </p:spPr>
      </p:pic>
      <p:pic>
        <p:nvPicPr>
          <p:cNvPr id="42" name="图片 41">
            <a:extLst>
              <a:ext uri="{FF2B5EF4-FFF2-40B4-BE49-F238E27FC236}">
                <a16:creationId xmlns:a16="http://schemas.microsoft.com/office/drawing/2014/main" id="{C7DCFEB0-A7D6-4931-8EA5-51E04A50D04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62" r="21971"/>
          <a:stretch/>
        </p:blipFill>
        <p:spPr>
          <a:xfrm>
            <a:off x="10820635" y="3415841"/>
            <a:ext cx="613395" cy="669786"/>
          </a:xfrm>
          <a:prstGeom prst="rect">
            <a:avLst/>
          </a:prstGeom>
        </p:spPr>
      </p:pic>
      <p:pic>
        <p:nvPicPr>
          <p:cNvPr id="43" name="图片 42">
            <a:extLst>
              <a:ext uri="{FF2B5EF4-FFF2-40B4-BE49-F238E27FC236}">
                <a16:creationId xmlns:a16="http://schemas.microsoft.com/office/drawing/2014/main" id="{45447B12-180F-4BD4-BE86-2E5E219A7E1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62" r="21971"/>
          <a:stretch/>
        </p:blipFill>
        <p:spPr>
          <a:xfrm>
            <a:off x="9266155" y="4085627"/>
            <a:ext cx="613395" cy="669786"/>
          </a:xfrm>
          <a:prstGeom prst="rect">
            <a:avLst/>
          </a:prstGeom>
        </p:spPr>
      </p:pic>
      <p:sp>
        <p:nvSpPr>
          <p:cNvPr id="44" name="椭圆 43">
            <a:extLst>
              <a:ext uri="{FF2B5EF4-FFF2-40B4-BE49-F238E27FC236}">
                <a16:creationId xmlns:a16="http://schemas.microsoft.com/office/drawing/2014/main" id="{49CC305D-8512-42F0-A04E-3E80ECDB7BDC}"/>
              </a:ext>
            </a:extLst>
          </p:cNvPr>
          <p:cNvSpPr/>
          <p:nvPr/>
        </p:nvSpPr>
        <p:spPr>
          <a:xfrm>
            <a:off x="6667608" y="3980108"/>
            <a:ext cx="1844040" cy="409158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5" name="直接连接符 44">
            <a:extLst>
              <a:ext uri="{FF2B5EF4-FFF2-40B4-BE49-F238E27FC236}">
                <a16:creationId xmlns:a16="http://schemas.microsoft.com/office/drawing/2014/main" id="{6DA95454-2708-4C60-8A2E-BEAEB2EB0EB5}"/>
              </a:ext>
            </a:extLst>
          </p:cNvPr>
          <p:cNvCxnSpPr>
            <a:endCxn id="44" idx="2"/>
          </p:cNvCxnSpPr>
          <p:nvPr/>
        </p:nvCxnSpPr>
        <p:spPr>
          <a:xfrm flipH="1">
            <a:off x="6667608" y="3591488"/>
            <a:ext cx="933435" cy="593199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>
            <a:extLst>
              <a:ext uri="{FF2B5EF4-FFF2-40B4-BE49-F238E27FC236}">
                <a16:creationId xmlns:a16="http://schemas.microsoft.com/office/drawing/2014/main" id="{48CB1F4A-CBAE-4F2F-9157-E262B16725B3}"/>
              </a:ext>
            </a:extLst>
          </p:cNvPr>
          <p:cNvCxnSpPr>
            <a:endCxn id="44" idx="6"/>
          </p:cNvCxnSpPr>
          <p:nvPr/>
        </p:nvCxnSpPr>
        <p:spPr>
          <a:xfrm>
            <a:off x="7601043" y="3591488"/>
            <a:ext cx="910605" cy="593199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椭圆 46">
            <a:extLst>
              <a:ext uri="{FF2B5EF4-FFF2-40B4-BE49-F238E27FC236}">
                <a16:creationId xmlns:a16="http://schemas.microsoft.com/office/drawing/2014/main" id="{825624C1-D03E-4ED0-BC8E-859CE958F1A9}"/>
              </a:ext>
            </a:extLst>
          </p:cNvPr>
          <p:cNvSpPr/>
          <p:nvPr/>
        </p:nvSpPr>
        <p:spPr>
          <a:xfrm>
            <a:off x="8650832" y="4978328"/>
            <a:ext cx="1844040" cy="409158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8" name="直接连接符 47">
            <a:extLst>
              <a:ext uri="{FF2B5EF4-FFF2-40B4-BE49-F238E27FC236}">
                <a16:creationId xmlns:a16="http://schemas.microsoft.com/office/drawing/2014/main" id="{431B60CE-0350-4FEB-924C-6ADB2F60F7C4}"/>
              </a:ext>
            </a:extLst>
          </p:cNvPr>
          <p:cNvCxnSpPr>
            <a:cxnSpLocks/>
            <a:endCxn id="47" idx="2"/>
          </p:cNvCxnSpPr>
          <p:nvPr/>
        </p:nvCxnSpPr>
        <p:spPr>
          <a:xfrm flipH="1">
            <a:off x="8650832" y="4570271"/>
            <a:ext cx="919048" cy="612636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>
            <a:extLst>
              <a:ext uri="{FF2B5EF4-FFF2-40B4-BE49-F238E27FC236}">
                <a16:creationId xmlns:a16="http://schemas.microsoft.com/office/drawing/2014/main" id="{F0FC5E7D-9ECE-4FCE-9271-F3A44A2735CA}"/>
              </a:ext>
            </a:extLst>
          </p:cNvPr>
          <p:cNvCxnSpPr>
            <a:cxnSpLocks/>
            <a:endCxn id="47" idx="6"/>
          </p:cNvCxnSpPr>
          <p:nvPr/>
        </p:nvCxnSpPr>
        <p:spPr>
          <a:xfrm>
            <a:off x="9584267" y="4570271"/>
            <a:ext cx="910605" cy="612636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椭圆 49">
            <a:extLst>
              <a:ext uri="{FF2B5EF4-FFF2-40B4-BE49-F238E27FC236}">
                <a16:creationId xmlns:a16="http://schemas.microsoft.com/office/drawing/2014/main" id="{F66E9EA8-3F18-453C-A2A6-984928290209}"/>
              </a:ext>
            </a:extLst>
          </p:cNvPr>
          <p:cNvSpPr/>
          <p:nvPr/>
        </p:nvSpPr>
        <p:spPr>
          <a:xfrm>
            <a:off x="10245058" y="4205225"/>
            <a:ext cx="1844040" cy="409158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1" name="直接连接符 50">
            <a:extLst>
              <a:ext uri="{FF2B5EF4-FFF2-40B4-BE49-F238E27FC236}">
                <a16:creationId xmlns:a16="http://schemas.microsoft.com/office/drawing/2014/main" id="{0E454CB5-7F19-4A76-8974-7EBD062B57AF}"/>
              </a:ext>
            </a:extLst>
          </p:cNvPr>
          <p:cNvCxnSpPr>
            <a:endCxn id="50" idx="2"/>
          </p:cNvCxnSpPr>
          <p:nvPr/>
        </p:nvCxnSpPr>
        <p:spPr>
          <a:xfrm flipH="1">
            <a:off x="10245058" y="3750734"/>
            <a:ext cx="882274" cy="65907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连接符 51">
            <a:extLst>
              <a:ext uri="{FF2B5EF4-FFF2-40B4-BE49-F238E27FC236}">
                <a16:creationId xmlns:a16="http://schemas.microsoft.com/office/drawing/2014/main" id="{7EB8C583-B5A9-4136-97F7-72FE045F5F70}"/>
              </a:ext>
            </a:extLst>
          </p:cNvPr>
          <p:cNvCxnSpPr>
            <a:endCxn id="50" idx="6"/>
          </p:cNvCxnSpPr>
          <p:nvPr/>
        </p:nvCxnSpPr>
        <p:spPr>
          <a:xfrm>
            <a:off x="11127332" y="3750734"/>
            <a:ext cx="961766" cy="65907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椭圆 52">
            <a:extLst>
              <a:ext uri="{FF2B5EF4-FFF2-40B4-BE49-F238E27FC236}">
                <a16:creationId xmlns:a16="http://schemas.microsoft.com/office/drawing/2014/main" id="{DE6880A6-9227-44CA-A4D0-473E784B26F3}"/>
              </a:ext>
            </a:extLst>
          </p:cNvPr>
          <p:cNvSpPr/>
          <p:nvPr/>
        </p:nvSpPr>
        <p:spPr>
          <a:xfrm>
            <a:off x="8688807" y="3056764"/>
            <a:ext cx="1844040" cy="409158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4" name="直接连接符 53">
            <a:extLst>
              <a:ext uri="{FF2B5EF4-FFF2-40B4-BE49-F238E27FC236}">
                <a16:creationId xmlns:a16="http://schemas.microsoft.com/office/drawing/2014/main" id="{02D584FE-1248-4E4A-B484-D4753699B56A}"/>
              </a:ext>
            </a:extLst>
          </p:cNvPr>
          <p:cNvCxnSpPr>
            <a:endCxn id="53" idx="2"/>
          </p:cNvCxnSpPr>
          <p:nvPr/>
        </p:nvCxnSpPr>
        <p:spPr>
          <a:xfrm flipH="1">
            <a:off x="8688807" y="2766817"/>
            <a:ext cx="881072" cy="494526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>
            <a:extLst>
              <a:ext uri="{FF2B5EF4-FFF2-40B4-BE49-F238E27FC236}">
                <a16:creationId xmlns:a16="http://schemas.microsoft.com/office/drawing/2014/main" id="{64A2A592-6547-4EDD-8133-2DB10660B4EC}"/>
              </a:ext>
            </a:extLst>
          </p:cNvPr>
          <p:cNvCxnSpPr>
            <a:endCxn id="53" idx="6"/>
          </p:cNvCxnSpPr>
          <p:nvPr/>
        </p:nvCxnSpPr>
        <p:spPr>
          <a:xfrm>
            <a:off x="9584267" y="2821868"/>
            <a:ext cx="948580" cy="439475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图片 55">
            <a:extLst>
              <a:ext uri="{FF2B5EF4-FFF2-40B4-BE49-F238E27FC236}">
                <a16:creationId xmlns:a16="http://schemas.microsoft.com/office/drawing/2014/main" id="{E075C5FD-414A-4082-AA4E-4A99CF038E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82449" y="3111723"/>
            <a:ext cx="226889" cy="226889"/>
          </a:xfrm>
          <a:prstGeom prst="rect">
            <a:avLst/>
          </a:prstGeom>
        </p:spPr>
      </p:pic>
      <p:pic>
        <p:nvPicPr>
          <p:cNvPr id="57" name="图片 56">
            <a:extLst>
              <a:ext uri="{FF2B5EF4-FFF2-40B4-BE49-F238E27FC236}">
                <a16:creationId xmlns:a16="http://schemas.microsoft.com/office/drawing/2014/main" id="{36955E78-810E-4B0D-86DA-9A539D01C6B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99646" y="3264765"/>
            <a:ext cx="226889" cy="226889"/>
          </a:xfrm>
          <a:prstGeom prst="rect">
            <a:avLst/>
          </a:prstGeom>
        </p:spPr>
      </p:pic>
      <p:pic>
        <p:nvPicPr>
          <p:cNvPr id="59" name="图片 58">
            <a:extLst>
              <a:ext uri="{FF2B5EF4-FFF2-40B4-BE49-F238E27FC236}">
                <a16:creationId xmlns:a16="http://schemas.microsoft.com/office/drawing/2014/main" id="{F534C233-CCBB-47CC-886A-9D3851EBA6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13891" y="3200621"/>
            <a:ext cx="226889" cy="226889"/>
          </a:xfrm>
          <a:prstGeom prst="rect">
            <a:avLst/>
          </a:prstGeom>
        </p:spPr>
      </p:pic>
      <p:pic>
        <p:nvPicPr>
          <p:cNvPr id="60" name="图片 59">
            <a:extLst>
              <a:ext uri="{FF2B5EF4-FFF2-40B4-BE49-F238E27FC236}">
                <a16:creationId xmlns:a16="http://schemas.microsoft.com/office/drawing/2014/main" id="{E8F2ACFC-50BD-48D6-B5AF-3E5F2980D9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01180" y="3112385"/>
            <a:ext cx="226889" cy="226889"/>
          </a:xfrm>
          <a:prstGeom prst="rect">
            <a:avLst/>
          </a:prstGeom>
        </p:spPr>
      </p:pic>
      <p:pic>
        <p:nvPicPr>
          <p:cNvPr id="61" name="图片 60">
            <a:extLst>
              <a:ext uri="{FF2B5EF4-FFF2-40B4-BE49-F238E27FC236}">
                <a16:creationId xmlns:a16="http://schemas.microsoft.com/office/drawing/2014/main" id="{182E606B-F29A-4C58-A576-238CF081349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85557" y="3077384"/>
            <a:ext cx="226889" cy="226889"/>
          </a:xfrm>
          <a:prstGeom prst="rect">
            <a:avLst/>
          </a:prstGeom>
        </p:spPr>
      </p:pic>
      <p:pic>
        <p:nvPicPr>
          <p:cNvPr id="62" name="图片 61">
            <a:extLst>
              <a:ext uri="{FF2B5EF4-FFF2-40B4-BE49-F238E27FC236}">
                <a16:creationId xmlns:a16="http://schemas.microsoft.com/office/drawing/2014/main" id="{A8E3BEE0-CE68-4299-86C6-5F141AC595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20635" y="4290617"/>
            <a:ext cx="226889" cy="226889"/>
          </a:xfrm>
          <a:prstGeom prst="rect">
            <a:avLst/>
          </a:prstGeom>
        </p:spPr>
      </p:pic>
      <p:pic>
        <p:nvPicPr>
          <p:cNvPr id="63" name="图片 62">
            <a:extLst>
              <a:ext uri="{FF2B5EF4-FFF2-40B4-BE49-F238E27FC236}">
                <a16:creationId xmlns:a16="http://schemas.microsoft.com/office/drawing/2014/main" id="{6C19732A-EB23-4593-AACA-AFEDEB4281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51882" y="4245266"/>
            <a:ext cx="226889" cy="226889"/>
          </a:xfrm>
          <a:prstGeom prst="rect">
            <a:avLst/>
          </a:prstGeom>
        </p:spPr>
      </p:pic>
      <p:pic>
        <p:nvPicPr>
          <p:cNvPr id="65" name="图片 64">
            <a:extLst>
              <a:ext uri="{FF2B5EF4-FFF2-40B4-BE49-F238E27FC236}">
                <a16:creationId xmlns:a16="http://schemas.microsoft.com/office/drawing/2014/main" id="{0F11E7BC-C42D-48C0-9D28-F05DE65CCD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60284" y="5068838"/>
            <a:ext cx="226889" cy="226889"/>
          </a:xfrm>
          <a:prstGeom prst="rect">
            <a:avLst/>
          </a:prstGeom>
        </p:spPr>
      </p:pic>
      <p:pic>
        <p:nvPicPr>
          <p:cNvPr id="66" name="图片 65">
            <a:extLst>
              <a:ext uri="{FF2B5EF4-FFF2-40B4-BE49-F238E27FC236}">
                <a16:creationId xmlns:a16="http://schemas.microsoft.com/office/drawing/2014/main" id="{0E60878B-8A08-4EC4-976A-0F8C980606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01180" y="5015973"/>
            <a:ext cx="226889" cy="226889"/>
          </a:xfrm>
          <a:prstGeom prst="rect">
            <a:avLst/>
          </a:prstGeom>
        </p:spPr>
      </p:pic>
      <p:pic>
        <p:nvPicPr>
          <p:cNvPr id="67" name="图片 66">
            <a:extLst>
              <a:ext uri="{FF2B5EF4-FFF2-40B4-BE49-F238E27FC236}">
                <a16:creationId xmlns:a16="http://schemas.microsoft.com/office/drawing/2014/main" id="{B75B873D-AB7A-44E3-A77D-67282EA4CB6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93143" y="5145425"/>
            <a:ext cx="226889" cy="226889"/>
          </a:xfrm>
          <a:prstGeom prst="rect">
            <a:avLst/>
          </a:prstGeom>
        </p:spPr>
      </p:pic>
      <p:pic>
        <p:nvPicPr>
          <p:cNvPr id="68" name="图片 67">
            <a:extLst>
              <a:ext uri="{FF2B5EF4-FFF2-40B4-BE49-F238E27FC236}">
                <a16:creationId xmlns:a16="http://schemas.microsoft.com/office/drawing/2014/main" id="{86FDB06B-0769-4340-9C17-E7248368382C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7876" t="78901" r="88227" b="12743"/>
          <a:stretch/>
        </p:blipFill>
        <p:spPr>
          <a:xfrm rot="18998531">
            <a:off x="10258717" y="2557817"/>
            <a:ext cx="288578" cy="1109135"/>
          </a:xfrm>
          <a:prstGeom prst="rect">
            <a:avLst/>
          </a:prstGeom>
        </p:spPr>
      </p:pic>
      <p:pic>
        <p:nvPicPr>
          <p:cNvPr id="69" name="图片 68">
            <a:extLst>
              <a:ext uri="{FF2B5EF4-FFF2-40B4-BE49-F238E27FC236}">
                <a16:creationId xmlns:a16="http://schemas.microsoft.com/office/drawing/2014/main" id="{D6F5EFBF-7D83-4C67-9C7A-1C12C3D012CB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7876" t="78901" r="88227" b="12743"/>
          <a:stretch/>
        </p:blipFill>
        <p:spPr>
          <a:xfrm rot="2976391">
            <a:off x="10216146" y="3436257"/>
            <a:ext cx="288578" cy="1109135"/>
          </a:xfrm>
          <a:prstGeom prst="rect">
            <a:avLst/>
          </a:prstGeom>
        </p:spPr>
      </p:pic>
      <p:pic>
        <p:nvPicPr>
          <p:cNvPr id="70" name="图片 69">
            <a:extLst>
              <a:ext uri="{FF2B5EF4-FFF2-40B4-BE49-F238E27FC236}">
                <a16:creationId xmlns:a16="http://schemas.microsoft.com/office/drawing/2014/main" id="{6C5D31A8-7BE7-49C8-8077-FE50508F89FF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7876" t="78901" r="88227" b="12743"/>
          <a:stretch/>
        </p:blipFill>
        <p:spPr>
          <a:xfrm rot="17899991">
            <a:off x="8403430" y="3239647"/>
            <a:ext cx="288578" cy="1306277"/>
          </a:xfrm>
          <a:prstGeom prst="rect">
            <a:avLst/>
          </a:prstGeom>
        </p:spPr>
      </p:pic>
      <p:pic>
        <p:nvPicPr>
          <p:cNvPr id="71" name="图片 70">
            <a:extLst>
              <a:ext uri="{FF2B5EF4-FFF2-40B4-BE49-F238E27FC236}">
                <a16:creationId xmlns:a16="http://schemas.microsoft.com/office/drawing/2014/main" id="{D21BDCAA-C53B-4309-A70B-FB0999931EE3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7876" t="78901" r="88227" b="12743"/>
          <a:stretch/>
        </p:blipFill>
        <p:spPr>
          <a:xfrm rot="3188001">
            <a:off x="8560185" y="2260210"/>
            <a:ext cx="288578" cy="1306277"/>
          </a:xfrm>
          <a:prstGeom prst="rect">
            <a:avLst/>
          </a:prstGeom>
        </p:spPr>
      </p:pic>
      <p:pic>
        <p:nvPicPr>
          <p:cNvPr id="72" name="图片 71">
            <a:extLst>
              <a:ext uri="{FF2B5EF4-FFF2-40B4-BE49-F238E27FC236}">
                <a16:creationId xmlns:a16="http://schemas.microsoft.com/office/drawing/2014/main" id="{9FDF016F-05EE-4330-BA26-1757CE562A5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55797" y="5023559"/>
            <a:ext cx="226889" cy="226889"/>
          </a:xfrm>
          <a:prstGeom prst="rect">
            <a:avLst/>
          </a:prstGeom>
        </p:spPr>
      </p:pic>
      <p:pic>
        <p:nvPicPr>
          <p:cNvPr id="73" name="图片 72">
            <a:extLst>
              <a:ext uri="{FF2B5EF4-FFF2-40B4-BE49-F238E27FC236}">
                <a16:creationId xmlns:a16="http://schemas.microsoft.com/office/drawing/2014/main" id="{E8FABE13-1720-4080-9F32-E03CCAE9580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36748" y="4126376"/>
            <a:ext cx="226889" cy="226889"/>
          </a:xfrm>
          <a:prstGeom prst="rect">
            <a:avLst/>
          </a:prstGeom>
        </p:spPr>
      </p:pic>
      <p:pic>
        <p:nvPicPr>
          <p:cNvPr id="74" name="图片 73">
            <a:extLst>
              <a:ext uri="{FF2B5EF4-FFF2-40B4-BE49-F238E27FC236}">
                <a16:creationId xmlns:a16="http://schemas.microsoft.com/office/drawing/2014/main" id="{73430CAC-F2A5-4C69-93CB-76B0279273C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27626" y="4072755"/>
            <a:ext cx="226889" cy="226889"/>
          </a:xfrm>
          <a:prstGeom prst="rect">
            <a:avLst/>
          </a:prstGeom>
        </p:spPr>
      </p:pic>
      <p:pic>
        <p:nvPicPr>
          <p:cNvPr id="75" name="图片 74">
            <a:extLst>
              <a:ext uri="{FF2B5EF4-FFF2-40B4-BE49-F238E27FC236}">
                <a16:creationId xmlns:a16="http://schemas.microsoft.com/office/drawing/2014/main" id="{E237B014-1000-4CAD-BD6A-BEE63F09CB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19661" y="4956018"/>
            <a:ext cx="226889" cy="226889"/>
          </a:xfrm>
          <a:prstGeom prst="rect">
            <a:avLst/>
          </a:prstGeom>
        </p:spPr>
      </p:pic>
      <p:pic>
        <p:nvPicPr>
          <p:cNvPr id="76" name="图片 75">
            <a:extLst>
              <a:ext uri="{FF2B5EF4-FFF2-40B4-BE49-F238E27FC236}">
                <a16:creationId xmlns:a16="http://schemas.microsoft.com/office/drawing/2014/main" id="{6ED40F21-CF45-4E1D-89C0-6533D6CD9DAF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0F0F0"/>
              </a:clrFrom>
              <a:clrTo>
                <a:srgbClr val="F0F0F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9008" y="3685808"/>
            <a:ext cx="251443" cy="251443"/>
          </a:xfrm>
          <a:prstGeom prst="rect">
            <a:avLst/>
          </a:prstGeom>
        </p:spPr>
      </p:pic>
      <p:pic>
        <p:nvPicPr>
          <p:cNvPr id="77" name="图片 76">
            <a:extLst>
              <a:ext uri="{FF2B5EF4-FFF2-40B4-BE49-F238E27FC236}">
                <a16:creationId xmlns:a16="http://schemas.microsoft.com/office/drawing/2014/main" id="{599E8D1B-46A9-41E8-AADA-399A6A408FAE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0F0F0"/>
              </a:clrFrom>
              <a:clrTo>
                <a:srgbClr val="F0F0F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4158" y="4462253"/>
            <a:ext cx="251443" cy="251443"/>
          </a:xfrm>
          <a:prstGeom prst="rect">
            <a:avLst/>
          </a:prstGeom>
        </p:spPr>
      </p:pic>
      <p:pic>
        <p:nvPicPr>
          <p:cNvPr id="78" name="图片 77">
            <a:extLst>
              <a:ext uri="{FF2B5EF4-FFF2-40B4-BE49-F238E27FC236}">
                <a16:creationId xmlns:a16="http://schemas.microsoft.com/office/drawing/2014/main" id="{A62ECC91-5F26-4430-BAA5-52A2AA2743A1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0F0F0"/>
              </a:clrFrom>
              <a:clrTo>
                <a:srgbClr val="F0F0F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9237" y="3852258"/>
            <a:ext cx="251443" cy="251443"/>
          </a:xfrm>
          <a:prstGeom prst="rect">
            <a:avLst/>
          </a:prstGeom>
        </p:spPr>
      </p:pic>
      <p:pic>
        <p:nvPicPr>
          <p:cNvPr id="79" name="图片 78">
            <a:extLst>
              <a:ext uri="{FF2B5EF4-FFF2-40B4-BE49-F238E27FC236}">
                <a16:creationId xmlns:a16="http://schemas.microsoft.com/office/drawing/2014/main" id="{3AF20BFE-6006-4AA0-8226-63F801F127F9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0F0F0"/>
              </a:clrFrom>
              <a:clrTo>
                <a:srgbClr val="F0F0F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4158" y="2739158"/>
            <a:ext cx="251443" cy="251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7160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0" y="-1"/>
            <a:ext cx="12192000" cy="6858002"/>
            <a:chOff x="0" y="-1"/>
            <a:chExt cx="12192000" cy="6858002"/>
          </a:xfrm>
        </p:grpSpPr>
        <p:sp>
          <p:nvSpPr>
            <p:cNvPr id="22" name="矩形 21"/>
            <p:cNvSpPr/>
            <p:nvPr/>
          </p:nvSpPr>
          <p:spPr>
            <a:xfrm>
              <a:off x="0" y="-1"/>
              <a:ext cx="12192000" cy="706266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lumMod val="94000"/>
                    <a:lumOff val="6000"/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0" y="708047"/>
              <a:ext cx="12192000" cy="132378"/>
            </a:xfrm>
            <a:prstGeom prst="rect">
              <a:avLst/>
            </a:prstGeom>
            <a:gradFill>
              <a:gsLst>
                <a:gs pos="0">
                  <a:srgbClr val="C00000">
                    <a:alpha val="32000"/>
                  </a:srgbClr>
                </a:gs>
                <a:gs pos="100000">
                  <a:srgbClr val="C00000">
                    <a:lumMod val="94000"/>
                    <a:lumOff val="6000"/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0" y="6453336"/>
              <a:ext cx="12192000" cy="404665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lumMod val="94000"/>
                    <a:lumOff val="6000"/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133400" y="140547"/>
            <a:ext cx="11901234" cy="6795389"/>
            <a:chOff x="133400" y="140547"/>
            <a:chExt cx="11901234" cy="6795389"/>
          </a:xfrm>
        </p:grpSpPr>
        <p:pic>
          <p:nvPicPr>
            <p:cNvPr id="29" name="图片 28"/>
            <p:cNvPicPr>
              <a:picLocks noChangeAspect="1"/>
            </p:cNvPicPr>
            <p:nvPr/>
          </p:nvPicPr>
          <p:blipFill>
            <a:blip r:embed="rId3" cstate="screen">
              <a:alphaModFix amt="70000"/>
            </a:blip>
            <a:stretch>
              <a:fillRect/>
            </a:stretch>
          </p:blipFill>
          <p:spPr>
            <a:xfrm>
              <a:off x="9840416" y="140547"/>
              <a:ext cx="2031325" cy="403124"/>
            </a:xfrm>
            <a:prstGeom prst="rect">
              <a:avLst/>
            </a:prstGeom>
          </p:spPr>
        </p:pic>
        <p:pic>
          <p:nvPicPr>
            <p:cNvPr id="30" name="图片 29"/>
            <p:cNvPicPr>
              <a:picLocks noChangeAspect="1"/>
            </p:cNvPicPr>
            <p:nvPr/>
          </p:nvPicPr>
          <p:blipFill>
            <a:blip r:embed="rId4" cstate="screen">
              <a:alphaModFix amt="50000"/>
            </a:blip>
            <a:stretch>
              <a:fillRect/>
            </a:stretch>
          </p:blipFill>
          <p:spPr>
            <a:xfrm>
              <a:off x="8996245" y="6572902"/>
              <a:ext cx="3038389" cy="185483"/>
            </a:xfrm>
            <a:prstGeom prst="rect">
              <a:avLst/>
            </a:prstGeom>
          </p:spPr>
        </p:pic>
        <p:pic>
          <p:nvPicPr>
            <p:cNvPr id="31" name="图片 30" descr="图片包含 游戏机, 画, 钟表&#10;&#10;描述已自动生成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3400" y="6453336"/>
              <a:ext cx="2362200" cy="482600"/>
            </a:xfrm>
            <a:prstGeom prst="rect">
              <a:avLst/>
            </a:prstGeom>
          </p:spPr>
        </p:pic>
      </p:grpSp>
      <p:sp>
        <p:nvSpPr>
          <p:cNvPr id="26" name="文本框 25"/>
          <p:cNvSpPr txBox="1"/>
          <p:nvPr/>
        </p:nvSpPr>
        <p:spPr>
          <a:xfrm>
            <a:off x="175107" y="116852"/>
            <a:ext cx="4844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8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1.</a:t>
            </a:r>
          </a:p>
        </p:txBody>
      </p:sp>
      <p:cxnSp>
        <p:nvCxnSpPr>
          <p:cNvPr id="27" name="直线连接符 26"/>
          <p:cNvCxnSpPr/>
          <p:nvPr/>
        </p:nvCxnSpPr>
        <p:spPr>
          <a:xfrm>
            <a:off x="839416" y="124472"/>
            <a:ext cx="0" cy="4188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/>
        </p:nvSpPr>
        <p:spPr>
          <a:xfrm>
            <a:off x="1008331" y="124472"/>
            <a:ext cx="17748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b="1" spc="3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研究背景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449D85D-A87B-4987-BD60-D041C1068B30}"/>
              </a:ext>
            </a:extLst>
          </p:cNvPr>
          <p:cNvSpPr txBox="1"/>
          <p:nvPr/>
        </p:nvSpPr>
        <p:spPr>
          <a:xfrm>
            <a:off x="517508" y="873346"/>
            <a:ext cx="11110588" cy="452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30000"/>
              </a:lnSpc>
              <a:buFont typeface="Wingdings" panose="05000000000000000000" pitchFamily="2" charset="2"/>
              <a:buChar char="p"/>
            </a:pPr>
            <a:r>
              <a:rPr kumimoji="1" lang="zh-CN" altLang="en-US" sz="2000" b="1" kern="1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挑战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06E5ACE0-A8D1-03FB-3A08-CDBF1CB0DD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54114" y="4974390"/>
            <a:ext cx="990600" cy="304800"/>
          </a:xfrm>
          <a:prstGeom prst="rect">
            <a:avLst/>
          </a:prstGeom>
        </p:spPr>
      </p:pic>
      <p:sp>
        <p:nvSpPr>
          <p:cNvPr id="32" name="文本框 31">
            <a:extLst>
              <a:ext uri="{FF2B5EF4-FFF2-40B4-BE49-F238E27FC236}">
                <a16:creationId xmlns:a16="http://schemas.microsoft.com/office/drawing/2014/main" id="{2BE3CD05-62A9-44DA-9284-0047108ADA01}"/>
              </a:ext>
            </a:extLst>
          </p:cNvPr>
          <p:cNvSpPr txBox="1"/>
          <p:nvPr/>
        </p:nvSpPr>
        <p:spPr>
          <a:xfrm>
            <a:off x="517508" y="1174047"/>
            <a:ext cx="9906652" cy="52195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zh-CN" altLang="zh-CN" sz="1600" b="1" i="0" u="none" strike="noStrike" cap="none" normalizeH="0" baseline="0" dirty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Noto Sans" panose="020B0502040504020204" pitchFamily="34" charset="0"/>
              </a:rPr>
              <a:t>动态特性</a:t>
            </a:r>
            <a:endParaRPr kumimoji="0" lang="zh-CN" altLang="zh-CN" sz="700" b="0" i="0" u="none" strike="noStrike" cap="none" normalizeH="0" baseline="0" dirty="0">
              <a:ln>
                <a:noFill/>
              </a:ln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zh-CN" altLang="en-US" sz="1600" b="0" i="0" u="none" strike="noStrike" cap="none" normalizeH="0" baseline="0" dirty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Noto Sans" panose="020B0502040504020204" pitchFamily="34" charset="0"/>
              </a:rPr>
              <a:t> 针对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Noto Sans" panose="020B0502040504020204" pitchFamily="34" charset="0"/>
              </a:rPr>
              <a:t>自组织网络、边缘协同网络</a:t>
            </a:r>
            <a:endParaRPr kumimoji="0" lang="en-US" altLang="zh-CN" sz="1600" b="0" i="0" u="none" strike="noStrike" cap="none" normalizeH="0" baseline="0" dirty="0">
              <a:ln>
                <a:noFill/>
              </a:ln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Noto Sans" panose="020B0502040504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zh-CN" sz="1600" b="0" i="0" u="none" strike="noStrike" cap="none" normalizeH="0" baseline="0" dirty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Noto Sans" panose="020B0502040504020204" pitchFamily="34" charset="0"/>
              </a:rPr>
              <a:t>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Noto Sans" panose="020B0502040504020204" pitchFamily="34" charset="0"/>
              </a:rPr>
              <a:t>算力资源分布、网络拓扑、算力需求和网络规模的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Noto Sans" panose="020B0502040504020204" pitchFamily="34" charset="0"/>
              </a:rPr>
              <a:t>动态变化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zh-CN" sz="1600" b="0" i="0" u="none" strike="noStrike" cap="none" normalizeH="0" baseline="0" dirty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Noto Sans" panose="020B0502040504020204" pitchFamily="34" charset="0"/>
              </a:rPr>
              <a:t>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Noto Sans" panose="020B0502040504020204" pitchFamily="34" charset="0"/>
              </a:rPr>
              <a:t>如何在动态网络中实现</a:t>
            </a:r>
            <a:r>
              <a:rPr kumimoji="0" lang="zh-CN" altLang="en-US" sz="1600" b="0" i="0" u="none" strike="noStrike" cap="none" normalizeH="0" baseline="0" dirty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Noto Sans" panose="020B0502040504020204" pitchFamily="34" charset="0"/>
              </a:rPr>
              <a:t>网络层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Noto Sans" panose="020B0502040504020204" pitchFamily="34" charset="0"/>
              </a:rPr>
              <a:t>按需调度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CN" sz="1600" b="1" i="0" u="none" strike="noStrike" cap="none" normalizeH="0" baseline="0" dirty="0">
              <a:ln>
                <a:noFill/>
              </a:ln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Noto Sans" panose="020B0502040504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zh-CN" altLang="zh-CN" sz="1600" b="1" i="0" u="none" strike="noStrike" cap="none" normalizeH="0" baseline="0" dirty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Noto Sans" panose="020B0502040504020204" pitchFamily="34" charset="0"/>
              </a:rPr>
              <a:t>分布式和可扩展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Noto Sans" panose="020B0502040504020204" pitchFamily="34" charset="0"/>
              </a:rPr>
              <a:t>性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Noto Sans" panose="020B0502040504020204" pitchFamily="34" charset="0"/>
              </a:rPr>
              <a:t>需求</a:t>
            </a:r>
            <a:endParaRPr kumimoji="0" lang="zh-CN" altLang="zh-CN" sz="700" b="0" i="0" u="none" strike="noStrike" cap="none" normalizeH="0" baseline="0" dirty="0">
              <a:ln>
                <a:noFill/>
              </a:ln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Noto Sans" panose="020B0502040504020204" pitchFamily="34" charset="0"/>
              </a:rPr>
              <a:t> 针对节点观测信息维度可变，网络新节点接入</a:t>
            </a:r>
            <a:endParaRPr kumimoji="0" lang="zh-CN" altLang="zh-CN" sz="1600" b="0" i="0" u="none" strike="noStrike" cap="none" normalizeH="0" baseline="0" dirty="0">
              <a:ln>
                <a:noFill/>
              </a:ln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Noto Sans" panose="020B0502040504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zh-CN" sz="1600" b="0" i="0" u="none" strike="noStrike" cap="none" normalizeH="0" baseline="0" dirty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Noto Sans" panose="020B0502040504020204" pitchFamily="34" charset="0"/>
              </a:rPr>
              <a:t>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Noto Sans" panose="020B0502040504020204" pitchFamily="34" charset="0"/>
              </a:rPr>
              <a:t>需要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Noto Sans" panose="020B0502040504020204" pitchFamily="34" charset="0"/>
              </a:rPr>
              <a:t>置换不变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Noto Sans" panose="020B0502040504020204" pitchFamily="34" charset="0"/>
              </a:rPr>
              <a:t>、</a:t>
            </a:r>
            <a:r>
              <a:rPr lang="zh-CN" altLang="en-US" sz="16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Noto Sans" panose="020B0502040504020204" pitchFamily="34" charset="0"/>
              </a:rPr>
              <a:t>自适应尺度</a:t>
            </a:r>
            <a:r>
              <a:rPr kumimoji="0" lang="zh-CN" altLang="en-US" sz="1600" b="0" i="0" u="none" strike="noStrike" cap="none" normalizeH="0" baseline="0" dirty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Noto Sans" panose="020B0502040504020204" pitchFamily="34" charset="0"/>
              </a:rPr>
              <a:t>、</a:t>
            </a:r>
            <a:r>
              <a:rPr lang="zh-CN" altLang="en-US" sz="16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Noto Sans" panose="020B0502040504020204" pitchFamily="34" charset="0"/>
              </a:rPr>
              <a:t>低复杂度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Noto Sans" panose="020B0502040504020204" pitchFamily="34" charset="0"/>
              </a:rPr>
              <a:t>的算法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zh-CN" sz="1600" b="0" i="0" u="none" strike="noStrike" cap="none" normalizeH="0" baseline="0" dirty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Noto Sans" panose="020B0502040504020204" pitchFamily="34" charset="0"/>
              </a:rPr>
              <a:t>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Noto Sans" panose="020B0502040504020204" pitchFamily="34" charset="0"/>
              </a:rPr>
              <a:t>设计一种分布式强化学习方案，所有节点部署相同的算法模型，适应不同的网络规模和拓扑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CN" sz="1600" b="1" i="0" u="none" strike="noStrike" cap="none" normalizeH="0" baseline="0" dirty="0">
              <a:ln>
                <a:noFill/>
              </a:ln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Noto Sans" panose="020B0502040504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zh-CN" altLang="zh-CN" sz="1600" b="1" i="0" u="none" strike="noStrike" cap="none" normalizeH="0" baseline="0" dirty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Noto Sans" panose="020B0502040504020204" pitchFamily="34" charset="0"/>
              </a:rPr>
              <a:t>分布式训练以减轻中心节点压力</a:t>
            </a:r>
            <a:endParaRPr kumimoji="0" lang="zh-CN" altLang="zh-CN" sz="700" b="0" i="0" u="none" strike="noStrike" cap="none" normalizeH="0" baseline="0" dirty="0">
              <a:ln>
                <a:noFill/>
              </a:ln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zh-CN" altLang="en-US" sz="1600" b="0" i="0" u="none" strike="noStrike" cap="none" normalizeH="0" baseline="0" dirty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Noto Sans" panose="020B0502040504020204" pitchFamily="34" charset="0"/>
              </a:rPr>
              <a:t> 针对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Noto Sans" panose="020B0502040504020204" pitchFamily="34" charset="0"/>
              </a:rPr>
              <a:t>大规模算力网络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zh-CN" altLang="en-US" sz="1600" b="0" i="0" u="none" strike="noStrike" cap="none" normalizeH="0" baseline="0" dirty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Noto Sans" panose="020B0502040504020204" pitchFamily="34" charset="0"/>
              </a:rPr>
              <a:t> 中心节点</a:t>
            </a:r>
            <a:r>
              <a:rPr kumimoji="0" lang="en-US" altLang="zh-CN" sz="1600" b="0" i="0" u="none" strike="noStrike" cap="none" normalizeH="0" baseline="0" dirty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Noto Sans" panose="020B0502040504020204" pitchFamily="34" charset="0"/>
              </a:rPr>
              <a:t>CTDE</a:t>
            </a:r>
            <a:r>
              <a:rPr kumimoji="0" lang="zh-CN" altLang="en-US" sz="1600" b="0" i="0" u="none" strike="noStrike" cap="none" normalizeH="0" baseline="0" dirty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Noto Sans" panose="020B0502040504020204" pitchFamily="34" charset="0"/>
              </a:rPr>
              <a:t>的方式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Noto Sans" panose="020B0502040504020204" pitchFamily="34" charset="0"/>
              </a:rPr>
              <a:t>通信和计算压力</a:t>
            </a:r>
            <a:r>
              <a:rPr kumimoji="0" lang="zh-CN" altLang="en-US" sz="1600" b="1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Noto Sans" panose="020B0502040504020204" pitchFamily="34" charset="0"/>
              </a:rPr>
              <a:t>较大</a:t>
            </a:r>
            <a:endParaRPr kumimoji="0" lang="zh-CN" altLang="zh-CN" sz="1600" b="1" i="0" u="none" strike="noStrike" cap="none" normalizeH="0" baseline="0" dirty="0">
              <a:ln>
                <a:noFill/>
              </a:ln>
              <a:solidFill>
                <a:srgbClr val="C0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Noto Sans" panose="020B0502040504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zh-CN" sz="1600" b="0" i="0" u="none" strike="noStrike" cap="none" normalizeH="0" baseline="0" dirty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Noto Sans" panose="020B0502040504020204" pitchFamily="34" charset="0"/>
              </a:rPr>
              <a:t>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Noto Sans" panose="020B0502040504020204" pitchFamily="34" charset="0"/>
              </a:rPr>
              <a:t>探索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Noto Sans" panose="020B0502040504020204" pitchFamily="34" charset="0"/>
              </a:rPr>
              <a:t>分布式训练方法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Noto Sans" panose="020B0502040504020204" pitchFamily="34" charset="0"/>
              </a:rPr>
              <a:t>，减轻中心节点压力</a:t>
            </a:r>
          </a:p>
        </p:txBody>
      </p:sp>
    </p:spTree>
    <p:extLst>
      <p:ext uri="{BB962C8B-B14F-4D97-AF65-F5344CB8AC3E}">
        <p14:creationId xmlns:p14="http://schemas.microsoft.com/office/powerpoint/2010/main" val="23437526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3">
            <a:alphaModFix amt="3000"/>
          </a:blip>
          <a:srcRect l="31594" r="24278" b="51573"/>
          <a:stretch>
            <a:fillRect/>
          </a:stretch>
        </p:blipFill>
        <p:spPr>
          <a:xfrm>
            <a:off x="0" y="830209"/>
            <a:ext cx="6230698" cy="6027791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569328" y="0"/>
            <a:ext cx="11622672" cy="6858000"/>
            <a:chOff x="569328" y="0"/>
            <a:chExt cx="11622672" cy="6858000"/>
          </a:xfrm>
        </p:grpSpPr>
        <p:sp>
          <p:nvSpPr>
            <p:cNvPr id="15" name="圆角矩形 14"/>
            <p:cNvSpPr/>
            <p:nvPr/>
          </p:nvSpPr>
          <p:spPr>
            <a:xfrm>
              <a:off x="569328" y="399595"/>
              <a:ext cx="270460" cy="108405"/>
            </a:xfrm>
            <a:prstGeom prst="roundRect">
              <a:avLst>
                <a:gd name="adj" fmla="val 50000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endParaRPr>
            </a:p>
          </p:txBody>
        </p:sp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58100" y="0"/>
              <a:ext cx="4533900" cy="6858000"/>
            </a:xfrm>
            <a:prstGeom prst="rect">
              <a:avLst/>
            </a:prstGeom>
          </p:spPr>
        </p:pic>
        <p:grpSp>
          <p:nvGrpSpPr>
            <p:cNvPr id="32" name="组合 31"/>
            <p:cNvGrpSpPr/>
            <p:nvPr/>
          </p:nvGrpSpPr>
          <p:grpSpPr>
            <a:xfrm>
              <a:off x="6840499" y="0"/>
              <a:ext cx="1709136" cy="6858000"/>
              <a:chOff x="6840499" y="0"/>
              <a:chExt cx="1709136" cy="6858000"/>
            </a:xfrm>
          </p:grpSpPr>
          <p:sp>
            <p:nvSpPr>
              <p:cNvPr id="28" name="平行四边形 27"/>
              <p:cNvSpPr/>
              <p:nvPr/>
            </p:nvSpPr>
            <p:spPr>
              <a:xfrm>
                <a:off x="7045271" y="0"/>
                <a:ext cx="1318220" cy="6858000"/>
              </a:xfrm>
              <a:prstGeom prst="parallelogram">
                <a:avLst>
                  <a:gd name="adj" fmla="val 43266"/>
                </a:avLst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等线" panose="02010600030101010101" pitchFamily="2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30" name="平行四边形 29"/>
              <p:cNvSpPr/>
              <p:nvPr/>
            </p:nvSpPr>
            <p:spPr>
              <a:xfrm>
                <a:off x="6840499" y="0"/>
                <a:ext cx="1318220" cy="6858000"/>
              </a:xfrm>
              <a:prstGeom prst="parallelogram">
                <a:avLst>
                  <a:gd name="adj" fmla="val 43266"/>
                </a:avLst>
              </a:prstGeom>
              <a:solidFill>
                <a:srgbClr val="C00000">
                  <a:alpha val="42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等线" panose="02010600030101010101" pitchFamily="2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31" name="平行四边形 30"/>
              <p:cNvSpPr/>
              <p:nvPr/>
            </p:nvSpPr>
            <p:spPr>
              <a:xfrm>
                <a:off x="7231415" y="0"/>
                <a:ext cx="1318220" cy="6858000"/>
              </a:xfrm>
              <a:prstGeom prst="parallelogram">
                <a:avLst>
                  <a:gd name="adj" fmla="val 43266"/>
                </a:avLst>
              </a:prstGeom>
              <a:solidFill>
                <a:srgbClr val="C00000">
                  <a:alpha val="42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等线" panose="02010600030101010101" pitchFamily="2" charset="-122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21" name="组合 20"/>
          <p:cNvGrpSpPr/>
          <p:nvPr/>
        </p:nvGrpSpPr>
        <p:grpSpPr>
          <a:xfrm>
            <a:off x="1245705" y="2399251"/>
            <a:ext cx="2473819" cy="2308325"/>
            <a:chOff x="1654599" y="2374005"/>
            <a:chExt cx="2473819" cy="2308325"/>
          </a:xfrm>
        </p:grpSpPr>
        <p:sp>
          <p:nvSpPr>
            <p:cNvPr id="22" name="文本框 21"/>
            <p:cNvSpPr txBox="1"/>
            <p:nvPr/>
          </p:nvSpPr>
          <p:spPr>
            <a:xfrm>
              <a:off x="1654599" y="2374005"/>
              <a:ext cx="247381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4800" b="1" i="0" u="none" strike="noStrike" kern="1200" cap="none" spc="300" normalizeH="0" baseline="0" noProof="0">
                  <a:ln>
                    <a:noFill/>
                  </a:ln>
                  <a:gradFill>
                    <a:gsLst>
                      <a:gs pos="0">
                        <a:prstClr val="black">
                          <a:lumMod val="95000"/>
                          <a:lumOff val="5000"/>
                        </a:prstClr>
                      </a:gs>
                      <a:gs pos="100000">
                        <a:prstClr val="black">
                          <a:lumMod val="50000"/>
                          <a:lumOff val="50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PART 2</a:t>
              </a:r>
              <a:endParaRPr kumimoji="1" lang="zh-CN" altLang="en-US" sz="4800" b="1" i="0" u="none" strike="noStrike" kern="1200" cap="none" spc="300" normalizeH="0" baseline="0" noProof="0" dirty="0">
                <a:ln>
                  <a:noFill/>
                </a:ln>
                <a:gradFill>
                  <a:gsLst>
                    <a:gs pos="0">
                      <a:prstClr val="black">
                        <a:lumMod val="95000"/>
                        <a:lumOff val="5000"/>
                      </a:prstClr>
                    </a:gs>
                    <a:gs pos="100000">
                      <a:prstClr val="black">
                        <a:lumMod val="50000"/>
                        <a:lumOff val="50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1654599" y="3205002"/>
              <a:ext cx="2185214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3600" b="1" spc="300" dirty="0">
                  <a:gradFill>
                    <a:gsLst>
                      <a:gs pos="0">
                        <a:srgbClr val="C00000"/>
                      </a:gs>
                      <a:gs pos="100000">
                        <a:srgbClr val="F87768"/>
                      </a:gs>
                    </a:gsLst>
                    <a:lin ang="5400000" scaled="0"/>
                  </a:gra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系统模型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5400" b="1" i="0" u="none" strike="noStrike" kern="1200" cap="none" spc="300" normalizeH="0" baseline="0" noProof="0" dirty="0">
                <a:ln>
                  <a:noFill/>
                </a:ln>
                <a:gradFill>
                  <a:gsLst>
                    <a:gs pos="0">
                      <a:srgbClr val="C00000"/>
                    </a:gs>
                    <a:gs pos="100000">
                      <a:srgbClr val="F87768"/>
                    </a:gs>
                  </a:gsLst>
                  <a:lin ang="5400000" scaled="0"/>
                </a:gra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sp>
        <p:nvSpPr>
          <p:cNvPr id="14" name="流程图: 延期 13"/>
          <p:cNvSpPr/>
          <p:nvPr/>
        </p:nvSpPr>
        <p:spPr>
          <a:xfrm flipH="1">
            <a:off x="11760449" y="6032324"/>
            <a:ext cx="431549" cy="404665"/>
          </a:xfrm>
          <a:prstGeom prst="flowChartDelay">
            <a:avLst/>
          </a:prstGeom>
          <a:gradFill flip="none" rotWithShape="1">
            <a:gsLst>
              <a:gs pos="0">
                <a:srgbClr val="D21D1C">
                  <a:shade val="30000"/>
                  <a:satMod val="115000"/>
                </a:srgbClr>
              </a:gs>
              <a:gs pos="36000">
                <a:srgbClr val="D21D1C">
                  <a:shade val="67500"/>
                  <a:satMod val="115000"/>
                </a:srgbClr>
              </a:gs>
              <a:gs pos="100000">
                <a:srgbClr val="D21D1C">
                  <a:shade val="100000"/>
                  <a:satMod val="115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>
                <a:solidFill>
                  <a:prstClr val="white"/>
                </a:solidFill>
                <a:latin typeface="等线"/>
                <a:ea typeface="等线" panose="02010600030101010101" pitchFamily="2" charset="-122"/>
              </a:rPr>
              <a:t>6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516062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0" y="22859"/>
            <a:ext cx="12192000" cy="6858002"/>
            <a:chOff x="0" y="-1"/>
            <a:chExt cx="12192000" cy="6858002"/>
          </a:xfrm>
        </p:grpSpPr>
        <p:sp>
          <p:nvSpPr>
            <p:cNvPr id="22" name="矩形 21"/>
            <p:cNvSpPr/>
            <p:nvPr/>
          </p:nvSpPr>
          <p:spPr>
            <a:xfrm>
              <a:off x="0" y="-1"/>
              <a:ext cx="12192000" cy="706266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lumMod val="94000"/>
                    <a:lumOff val="6000"/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0" y="708047"/>
              <a:ext cx="12192000" cy="132378"/>
            </a:xfrm>
            <a:prstGeom prst="rect">
              <a:avLst/>
            </a:prstGeom>
            <a:gradFill>
              <a:gsLst>
                <a:gs pos="0">
                  <a:srgbClr val="C00000">
                    <a:alpha val="32000"/>
                  </a:srgbClr>
                </a:gs>
                <a:gs pos="100000">
                  <a:srgbClr val="C00000">
                    <a:lumMod val="94000"/>
                    <a:lumOff val="6000"/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0" y="6453336"/>
              <a:ext cx="12192000" cy="404665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lumMod val="94000"/>
                    <a:lumOff val="6000"/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133400" y="140547"/>
            <a:ext cx="11901234" cy="6795389"/>
            <a:chOff x="133400" y="140547"/>
            <a:chExt cx="11901234" cy="6795389"/>
          </a:xfrm>
        </p:grpSpPr>
        <p:pic>
          <p:nvPicPr>
            <p:cNvPr id="29" name="图片 28"/>
            <p:cNvPicPr>
              <a:picLocks noChangeAspect="1"/>
            </p:cNvPicPr>
            <p:nvPr/>
          </p:nvPicPr>
          <p:blipFill>
            <a:blip r:embed="rId4" cstate="screen">
              <a:alphaModFix amt="70000"/>
            </a:blip>
            <a:stretch>
              <a:fillRect/>
            </a:stretch>
          </p:blipFill>
          <p:spPr>
            <a:xfrm>
              <a:off x="9840416" y="140547"/>
              <a:ext cx="2031325" cy="403124"/>
            </a:xfrm>
            <a:prstGeom prst="rect">
              <a:avLst/>
            </a:prstGeom>
          </p:spPr>
        </p:pic>
        <p:pic>
          <p:nvPicPr>
            <p:cNvPr id="30" name="图片 29"/>
            <p:cNvPicPr>
              <a:picLocks noChangeAspect="1"/>
            </p:cNvPicPr>
            <p:nvPr/>
          </p:nvPicPr>
          <p:blipFill>
            <a:blip r:embed="rId5" cstate="screen">
              <a:alphaModFix amt="50000"/>
            </a:blip>
            <a:stretch>
              <a:fillRect/>
            </a:stretch>
          </p:blipFill>
          <p:spPr>
            <a:xfrm>
              <a:off x="8996245" y="6572902"/>
              <a:ext cx="3038389" cy="185483"/>
            </a:xfrm>
            <a:prstGeom prst="rect">
              <a:avLst/>
            </a:prstGeom>
          </p:spPr>
        </p:pic>
        <p:pic>
          <p:nvPicPr>
            <p:cNvPr id="31" name="图片 30" descr="图片包含 游戏机, 画, 钟表&#10;&#10;描述已自动生成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33400" y="6453336"/>
              <a:ext cx="2362200" cy="482600"/>
            </a:xfrm>
            <a:prstGeom prst="rect">
              <a:avLst/>
            </a:prstGeom>
          </p:spPr>
        </p:pic>
      </p:grpSp>
      <p:sp>
        <p:nvSpPr>
          <p:cNvPr id="26" name="文本框 25"/>
          <p:cNvSpPr txBox="1"/>
          <p:nvPr/>
        </p:nvSpPr>
        <p:spPr>
          <a:xfrm>
            <a:off x="175107" y="116852"/>
            <a:ext cx="6848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8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2.1</a:t>
            </a:r>
            <a:endParaRPr kumimoji="1" lang="zh-CN" altLang="en-US" sz="2800" b="1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27" name="直线连接符 26"/>
          <p:cNvCxnSpPr/>
          <p:nvPr/>
        </p:nvCxnSpPr>
        <p:spPr>
          <a:xfrm>
            <a:off x="839416" y="124472"/>
            <a:ext cx="0" cy="4188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/>
        </p:nvSpPr>
        <p:spPr>
          <a:xfrm>
            <a:off x="1008331" y="114651"/>
            <a:ext cx="17748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sz="2800" b="1" spc="3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网络模型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057B3C44-0E29-4014-BA97-636AEF3EBBC8}"/>
                  </a:ext>
                </a:extLst>
              </p:cNvPr>
              <p:cNvSpPr txBox="1"/>
              <p:nvPr/>
            </p:nvSpPr>
            <p:spPr>
              <a:xfrm>
                <a:off x="250850" y="1034209"/>
                <a:ext cx="5261623" cy="49802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spcBef>
                    <a:spcPts val="602"/>
                  </a:spcBef>
                  <a:buFont typeface="Wingdings" panose="05000000000000000000" pitchFamily="2" charset="2"/>
                  <a:buChar char="p"/>
                </a:pPr>
                <a:r>
                  <a:rPr lang="zh-CN" altLang="en-US" sz="200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每个节点任务可卸载到通信范围内任一节点</a:t>
                </a:r>
                <a:endParaRPr lang="en-US" altLang="zh-CN" sz="2000" dirty="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342900" indent="-342900">
                  <a:lnSpc>
                    <a:spcPct val="150000"/>
                  </a:lnSpc>
                  <a:spcBef>
                    <a:spcPts val="602"/>
                  </a:spcBef>
                  <a:buFont typeface="Wingdings" panose="05000000000000000000" pitchFamily="2" charset="2"/>
                  <a:buChar char="p"/>
                </a:pPr>
                <a:r>
                  <a:rPr lang="zh-CN" altLang="en-US" sz="20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按照</a:t>
                </a:r>
                <a:r>
                  <a:rPr lang="en-US" altLang="zh-CN" sz="20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OFDMA</a:t>
                </a:r>
                <a:r>
                  <a:rPr lang="zh-CN" altLang="en-US" sz="20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进行通信，每个节点具有相同大小带宽</a:t>
                </a:r>
                <a:endParaRPr lang="en-US" altLang="zh-CN" sz="2000" dirty="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342900" indent="-342900">
                  <a:lnSpc>
                    <a:spcPct val="150000"/>
                  </a:lnSpc>
                  <a:spcBef>
                    <a:spcPts val="602"/>
                  </a:spcBef>
                  <a:buFont typeface="Wingdings" panose="05000000000000000000" pitchFamily="2" charset="2"/>
                  <a:buChar char="p"/>
                </a:pPr>
                <a:r>
                  <a:rPr lang="zh-CN" altLang="en-US" sz="20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每个节点卸载过程以固定传输功率进行传输</a:t>
                </a:r>
                <a:endParaRPr lang="en-US" altLang="zh-CN" sz="2000" dirty="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342900" indent="-342900">
                  <a:lnSpc>
                    <a:spcPct val="150000"/>
                  </a:lnSpc>
                  <a:spcBef>
                    <a:spcPts val="602"/>
                  </a:spcBef>
                  <a:buFont typeface="Wingdings" panose="05000000000000000000" pitchFamily="2" charset="2"/>
                  <a:buChar char="p"/>
                </a:pPr>
                <a:r>
                  <a:rPr lang="zh-CN" altLang="en-US" sz="20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每个时隙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𝑡</m:t>
                    </m:r>
                    <m:r>
                      <a:rPr lang="zh-CN" altLang="en-US" sz="2000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，</m:t>
                    </m:r>
                  </m:oMath>
                </a14:m>
                <a:r>
                  <a:rPr lang="zh-CN" altLang="en-US" sz="20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节点</a:t>
                </a:r>
                <a14:m>
                  <m:oMath xmlns:m="http://schemas.openxmlformats.org/officeDocument/2006/math">
                    <m:r>
                      <a:rPr lang="en-US" altLang="zh-CN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𝑖</m:t>
                    </m:r>
                  </m:oMath>
                </a14:m>
                <a:r>
                  <a:rPr lang="zh-CN" altLang="en-US" sz="20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按照概率概率获取任务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altLang="zh-CN" sz="20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Γ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𝑖</m:t>
                        </m:r>
                      </m:sup>
                    </m:sSubSup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=(</m:t>
                    </m:r>
                    <m:sSubSup>
                      <m:sSubSupPr>
                        <m:ctrlP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𝑡</m:t>
                        </m:r>
                      </m:sup>
                    </m:sSubSup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,</m:t>
                    </m:r>
                    <m:sSubSup>
                      <m:sSubSupPr>
                        <m:ctrlP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𝑡</m:t>
                        </m:r>
                      </m:sup>
                    </m:sSubSup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altLang="zh-CN" sz="2000" dirty="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342900" indent="-342900">
                  <a:lnSpc>
                    <a:spcPct val="150000"/>
                  </a:lnSpc>
                  <a:spcBef>
                    <a:spcPts val="602"/>
                  </a:spcBef>
                  <a:buFont typeface="Wingdings" panose="05000000000000000000" pitchFamily="2" charset="2"/>
                  <a:buChar char="p"/>
                </a:pPr>
                <a:r>
                  <a:rPr lang="zh-CN" altLang="en-US" sz="20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节点接收到任务之后进入计算队列，队列中任务按照先进先出处理</a:t>
                </a:r>
                <a:endParaRPr lang="en-US" altLang="zh-CN" sz="2000" dirty="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057B3C44-0E29-4014-BA97-636AEF3EBB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850" y="1034209"/>
                <a:ext cx="5261623" cy="4980274"/>
              </a:xfrm>
              <a:prstGeom prst="rect">
                <a:avLst/>
              </a:prstGeom>
              <a:blipFill>
                <a:blip r:embed="rId7"/>
                <a:stretch>
                  <a:fillRect l="-1043" r="-1275" b="-15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85672626-6A65-3FE6-B1F3-85C71C76FBF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6506353"/>
              </p:ext>
            </p:extLst>
          </p:nvPr>
        </p:nvGraphicFramePr>
        <p:xfrm>
          <a:off x="8178800" y="3936328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12" name="Equation" r:id="rId8" imgW="914400" imgH="198720" progId="Equation.DSMT4">
                  <p:embed/>
                </p:oleObj>
              </mc:Choice>
              <mc:Fallback>
                <p:oleObj name="Equation" r:id="rId8" imgW="914400" imgH="1987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8178800" y="3936328"/>
                        <a:ext cx="914400" cy="198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3" name="图片 32">
            <a:extLst>
              <a:ext uri="{FF2B5EF4-FFF2-40B4-BE49-F238E27FC236}">
                <a16:creationId xmlns:a16="http://schemas.microsoft.com/office/drawing/2014/main" id="{5D072964-7417-48D8-A9AD-42DAC621069A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62" r="21971"/>
          <a:stretch/>
        </p:blipFill>
        <p:spPr>
          <a:xfrm>
            <a:off x="6898607" y="1541491"/>
            <a:ext cx="613395" cy="669786"/>
          </a:xfrm>
          <a:prstGeom prst="rect">
            <a:avLst/>
          </a:prstGeom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0B1E817D-166A-4C66-9DD0-53DCE9C39D23}"/>
              </a:ext>
            </a:extLst>
          </p:cNvPr>
          <p:cNvPicPr>
            <a:picLocks noChangeAspect="1"/>
          </p:cNvPicPr>
          <p:nvPr/>
        </p:nvPicPr>
        <p:blipFill>
          <a:blip r:embed="rId11">
            <a:clrChange>
              <a:clrFrom>
                <a:srgbClr val="F0F0F0"/>
              </a:clrFrom>
              <a:clrTo>
                <a:srgbClr val="F0F0F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6610" y="1938841"/>
            <a:ext cx="251443" cy="251443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6E8F0605-AD09-413C-A2DE-B1A3CB6C3427}"/>
              </a:ext>
            </a:extLst>
          </p:cNvPr>
          <p:cNvSpPr/>
          <p:nvPr/>
        </p:nvSpPr>
        <p:spPr>
          <a:xfrm>
            <a:off x="6751278" y="1355454"/>
            <a:ext cx="445062" cy="13237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DEA17986-3273-444C-8459-1B98F11F9054}"/>
              </a:ext>
            </a:extLst>
          </p:cNvPr>
          <p:cNvSpPr/>
          <p:nvPr/>
        </p:nvSpPr>
        <p:spPr>
          <a:xfrm>
            <a:off x="7202332" y="1355454"/>
            <a:ext cx="724633" cy="13237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40A77605-CC1F-4F54-815D-089EBDD3D6C2}"/>
              </a:ext>
            </a:extLst>
          </p:cNvPr>
          <p:cNvSpPr/>
          <p:nvPr/>
        </p:nvSpPr>
        <p:spPr>
          <a:xfrm>
            <a:off x="6434109" y="2330279"/>
            <a:ext cx="445062" cy="13237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36FDCB4D-D263-4BBB-BCCA-9E8F21D26A89}"/>
              </a:ext>
            </a:extLst>
          </p:cNvPr>
          <p:cNvCxnSpPr>
            <a:cxnSpLocks/>
            <a:stCxn id="36" idx="3"/>
            <a:endCxn id="34" idx="2"/>
          </p:cNvCxnSpPr>
          <p:nvPr/>
        </p:nvCxnSpPr>
        <p:spPr>
          <a:xfrm flipV="1">
            <a:off x="6879171" y="2190284"/>
            <a:ext cx="323161" cy="206184"/>
          </a:xfrm>
          <a:prstGeom prst="straightConnector1">
            <a:avLst/>
          </a:prstGeom>
          <a:ln w="254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矩形 37">
            <a:extLst>
              <a:ext uri="{FF2B5EF4-FFF2-40B4-BE49-F238E27FC236}">
                <a16:creationId xmlns:a16="http://schemas.microsoft.com/office/drawing/2014/main" id="{306A3347-D1AF-4FD1-9135-09CD58D80DA1}"/>
              </a:ext>
            </a:extLst>
          </p:cNvPr>
          <p:cNvSpPr/>
          <p:nvPr/>
        </p:nvSpPr>
        <p:spPr>
          <a:xfrm>
            <a:off x="6429938" y="1355454"/>
            <a:ext cx="315347" cy="132378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9" name="图片 38">
            <a:extLst>
              <a:ext uri="{FF2B5EF4-FFF2-40B4-BE49-F238E27FC236}">
                <a16:creationId xmlns:a16="http://schemas.microsoft.com/office/drawing/2014/main" id="{B60B808E-8015-4A7B-B7ED-D61C72F626C7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62" r="21971"/>
          <a:stretch/>
        </p:blipFill>
        <p:spPr>
          <a:xfrm>
            <a:off x="9533718" y="1459204"/>
            <a:ext cx="613395" cy="669786"/>
          </a:xfrm>
          <a:prstGeom prst="rect">
            <a:avLst/>
          </a:prstGeom>
        </p:spPr>
      </p:pic>
      <p:pic>
        <p:nvPicPr>
          <p:cNvPr id="40" name="图片 39">
            <a:extLst>
              <a:ext uri="{FF2B5EF4-FFF2-40B4-BE49-F238E27FC236}">
                <a16:creationId xmlns:a16="http://schemas.microsoft.com/office/drawing/2014/main" id="{3430D899-E929-489F-8C3C-04158CBBD48A}"/>
              </a:ext>
            </a:extLst>
          </p:cNvPr>
          <p:cNvPicPr>
            <a:picLocks noChangeAspect="1"/>
          </p:cNvPicPr>
          <p:nvPr/>
        </p:nvPicPr>
        <p:blipFill>
          <a:blip r:embed="rId11">
            <a:clrChange>
              <a:clrFrom>
                <a:srgbClr val="F0F0F0"/>
              </a:clrFrom>
              <a:clrTo>
                <a:srgbClr val="F0F0F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1721" y="1856554"/>
            <a:ext cx="251443" cy="251443"/>
          </a:xfrm>
          <a:prstGeom prst="rect">
            <a:avLst/>
          </a:prstGeom>
        </p:spPr>
      </p:pic>
      <p:pic>
        <p:nvPicPr>
          <p:cNvPr id="41" name="图片 40">
            <a:extLst>
              <a:ext uri="{FF2B5EF4-FFF2-40B4-BE49-F238E27FC236}">
                <a16:creationId xmlns:a16="http://schemas.microsoft.com/office/drawing/2014/main" id="{53E87126-F48F-4AF7-BE5D-BE8E5FA632BB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62" r="21971"/>
          <a:stretch/>
        </p:blipFill>
        <p:spPr>
          <a:xfrm>
            <a:off x="7393447" y="3578193"/>
            <a:ext cx="613395" cy="669786"/>
          </a:xfrm>
          <a:prstGeom prst="rect">
            <a:avLst/>
          </a:prstGeom>
        </p:spPr>
      </p:pic>
      <p:pic>
        <p:nvPicPr>
          <p:cNvPr id="42" name="图片 41">
            <a:extLst>
              <a:ext uri="{FF2B5EF4-FFF2-40B4-BE49-F238E27FC236}">
                <a16:creationId xmlns:a16="http://schemas.microsoft.com/office/drawing/2014/main" id="{C5A372D9-6B95-47AC-A651-90B78E6EA0C1}"/>
              </a:ext>
            </a:extLst>
          </p:cNvPr>
          <p:cNvPicPr>
            <a:picLocks noChangeAspect="1"/>
          </p:cNvPicPr>
          <p:nvPr/>
        </p:nvPicPr>
        <p:blipFill>
          <a:blip r:embed="rId11">
            <a:clrChange>
              <a:clrFrom>
                <a:srgbClr val="F0F0F0"/>
              </a:clrFrom>
              <a:clrTo>
                <a:srgbClr val="F0F0F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1450" y="3975543"/>
            <a:ext cx="251443" cy="251443"/>
          </a:xfrm>
          <a:prstGeom prst="rect">
            <a:avLst/>
          </a:prstGeom>
        </p:spPr>
      </p:pic>
      <p:pic>
        <p:nvPicPr>
          <p:cNvPr id="43" name="图片 42">
            <a:extLst>
              <a:ext uri="{FF2B5EF4-FFF2-40B4-BE49-F238E27FC236}">
                <a16:creationId xmlns:a16="http://schemas.microsoft.com/office/drawing/2014/main" id="{9B469EAE-3BF9-467E-8F52-F835C03B18A9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62" r="21971"/>
          <a:stretch/>
        </p:blipFill>
        <p:spPr>
          <a:xfrm>
            <a:off x="9349769" y="2820506"/>
            <a:ext cx="613395" cy="669786"/>
          </a:xfrm>
          <a:prstGeom prst="rect">
            <a:avLst/>
          </a:prstGeom>
        </p:spPr>
      </p:pic>
      <p:pic>
        <p:nvPicPr>
          <p:cNvPr id="44" name="图片 43">
            <a:extLst>
              <a:ext uri="{FF2B5EF4-FFF2-40B4-BE49-F238E27FC236}">
                <a16:creationId xmlns:a16="http://schemas.microsoft.com/office/drawing/2014/main" id="{C5791510-7C18-4136-9738-548B32735E5B}"/>
              </a:ext>
            </a:extLst>
          </p:cNvPr>
          <p:cNvPicPr>
            <a:picLocks noChangeAspect="1"/>
          </p:cNvPicPr>
          <p:nvPr/>
        </p:nvPicPr>
        <p:blipFill>
          <a:blip r:embed="rId11">
            <a:clrChange>
              <a:clrFrom>
                <a:srgbClr val="F0F0F0"/>
              </a:clrFrom>
              <a:clrTo>
                <a:srgbClr val="F0F0F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7772" y="3217856"/>
            <a:ext cx="251443" cy="251443"/>
          </a:xfrm>
          <a:prstGeom prst="rect">
            <a:avLst/>
          </a:prstGeom>
        </p:spPr>
      </p:pic>
      <p:pic>
        <p:nvPicPr>
          <p:cNvPr id="45" name="图片 44">
            <a:extLst>
              <a:ext uri="{FF2B5EF4-FFF2-40B4-BE49-F238E27FC236}">
                <a16:creationId xmlns:a16="http://schemas.microsoft.com/office/drawing/2014/main" id="{20174B71-198E-4057-8DB8-C9E998FB6BB7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7876" t="78901" r="88227" b="12743"/>
          <a:stretch/>
        </p:blipFill>
        <p:spPr>
          <a:xfrm rot="4466578">
            <a:off x="8346513" y="1190339"/>
            <a:ext cx="288578" cy="1306277"/>
          </a:xfrm>
          <a:prstGeom prst="rect">
            <a:avLst/>
          </a:prstGeom>
        </p:spPr>
      </p:pic>
      <p:pic>
        <p:nvPicPr>
          <p:cNvPr id="46" name="图片 45">
            <a:extLst>
              <a:ext uri="{FF2B5EF4-FFF2-40B4-BE49-F238E27FC236}">
                <a16:creationId xmlns:a16="http://schemas.microsoft.com/office/drawing/2014/main" id="{06507E8A-E09D-4A5F-9AF4-F2026CF1DC73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62" r="21971"/>
          <a:stretch/>
        </p:blipFill>
        <p:spPr>
          <a:xfrm>
            <a:off x="9158711" y="4181808"/>
            <a:ext cx="613395" cy="669786"/>
          </a:xfrm>
          <a:prstGeom prst="rect">
            <a:avLst/>
          </a:prstGeom>
        </p:spPr>
      </p:pic>
      <p:pic>
        <p:nvPicPr>
          <p:cNvPr id="47" name="图片 46">
            <a:extLst>
              <a:ext uri="{FF2B5EF4-FFF2-40B4-BE49-F238E27FC236}">
                <a16:creationId xmlns:a16="http://schemas.microsoft.com/office/drawing/2014/main" id="{4F49ED2F-3F66-47AB-B09E-83CBEBFD7F0A}"/>
              </a:ext>
            </a:extLst>
          </p:cNvPr>
          <p:cNvPicPr>
            <a:picLocks noChangeAspect="1"/>
          </p:cNvPicPr>
          <p:nvPr/>
        </p:nvPicPr>
        <p:blipFill>
          <a:blip r:embed="rId11">
            <a:clrChange>
              <a:clrFrom>
                <a:srgbClr val="F0F0F0"/>
              </a:clrFrom>
              <a:clrTo>
                <a:srgbClr val="F0F0F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6714" y="4579158"/>
            <a:ext cx="251443" cy="251443"/>
          </a:xfrm>
          <a:prstGeom prst="rect">
            <a:avLst/>
          </a:prstGeom>
        </p:spPr>
      </p:pic>
      <p:sp>
        <p:nvSpPr>
          <p:cNvPr id="48" name="矩形 47">
            <a:extLst>
              <a:ext uri="{FF2B5EF4-FFF2-40B4-BE49-F238E27FC236}">
                <a16:creationId xmlns:a16="http://schemas.microsoft.com/office/drawing/2014/main" id="{92A7804B-C53F-4B15-9512-072A5338CFD8}"/>
              </a:ext>
            </a:extLst>
          </p:cNvPr>
          <p:cNvSpPr/>
          <p:nvPr/>
        </p:nvSpPr>
        <p:spPr>
          <a:xfrm>
            <a:off x="9437486" y="1305833"/>
            <a:ext cx="445062" cy="13237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B16561B3-3097-49F4-9A02-3A379254A859}"/>
              </a:ext>
            </a:extLst>
          </p:cNvPr>
          <p:cNvSpPr/>
          <p:nvPr/>
        </p:nvSpPr>
        <p:spPr>
          <a:xfrm>
            <a:off x="9888541" y="1305832"/>
            <a:ext cx="409286" cy="13237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DE2CB161-F133-4F93-9A6A-3F71E28EEFB7}"/>
              </a:ext>
            </a:extLst>
          </p:cNvPr>
          <p:cNvSpPr/>
          <p:nvPr/>
        </p:nvSpPr>
        <p:spPr>
          <a:xfrm>
            <a:off x="9116146" y="1305833"/>
            <a:ext cx="315347" cy="132378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83EDE529-6599-4208-8E6B-CB7647D6F2A6}"/>
              </a:ext>
            </a:extLst>
          </p:cNvPr>
          <p:cNvSpPr/>
          <p:nvPr/>
        </p:nvSpPr>
        <p:spPr>
          <a:xfrm>
            <a:off x="6284740" y="3922710"/>
            <a:ext cx="219741" cy="13237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B0827CCF-D924-4D44-8024-8294E0FDFADB}"/>
              </a:ext>
            </a:extLst>
          </p:cNvPr>
          <p:cNvSpPr/>
          <p:nvPr/>
        </p:nvSpPr>
        <p:spPr>
          <a:xfrm>
            <a:off x="6511224" y="3922710"/>
            <a:ext cx="1000778" cy="13237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747CDF7D-F0DD-4CC7-91A8-5C0B0ACD622C}"/>
              </a:ext>
            </a:extLst>
          </p:cNvPr>
          <p:cNvSpPr/>
          <p:nvPr/>
        </p:nvSpPr>
        <p:spPr>
          <a:xfrm>
            <a:off x="5972891" y="3922710"/>
            <a:ext cx="315347" cy="132378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AECB58D5-1D28-4258-AFC4-7D33460541F6}"/>
              </a:ext>
            </a:extLst>
          </p:cNvPr>
          <p:cNvSpPr/>
          <p:nvPr/>
        </p:nvSpPr>
        <p:spPr>
          <a:xfrm>
            <a:off x="10390642" y="2957769"/>
            <a:ext cx="270833" cy="13237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3B07BB10-4305-453F-99D7-AA9BFB209197}"/>
              </a:ext>
            </a:extLst>
          </p:cNvPr>
          <p:cNvSpPr/>
          <p:nvPr/>
        </p:nvSpPr>
        <p:spPr>
          <a:xfrm>
            <a:off x="10679400" y="2957769"/>
            <a:ext cx="886930" cy="13237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F88A1FE4-5F68-4175-AE5D-A4F48B03686E}"/>
              </a:ext>
            </a:extLst>
          </p:cNvPr>
          <p:cNvSpPr/>
          <p:nvPr/>
        </p:nvSpPr>
        <p:spPr>
          <a:xfrm>
            <a:off x="10069302" y="2957769"/>
            <a:ext cx="315347" cy="132378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E17D220E-047D-4103-9C26-E2684C4354BF}"/>
              </a:ext>
            </a:extLst>
          </p:cNvPr>
          <p:cNvSpPr/>
          <p:nvPr/>
        </p:nvSpPr>
        <p:spPr>
          <a:xfrm>
            <a:off x="10343650" y="4441031"/>
            <a:ext cx="572505" cy="13237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190B9A2A-EF2C-42CE-A2A1-7C3FE99F0263}"/>
              </a:ext>
            </a:extLst>
          </p:cNvPr>
          <p:cNvSpPr/>
          <p:nvPr/>
        </p:nvSpPr>
        <p:spPr>
          <a:xfrm>
            <a:off x="10916155" y="4433411"/>
            <a:ext cx="497243" cy="13748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3869CA1E-230F-446D-AB52-731C78FE9190}"/>
              </a:ext>
            </a:extLst>
          </p:cNvPr>
          <p:cNvSpPr/>
          <p:nvPr/>
        </p:nvSpPr>
        <p:spPr>
          <a:xfrm>
            <a:off x="9840417" y="4441031"/>
            <a:ext cx="497242" cy="132378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0" name="图片 59">
            <a:extLst>
              <a:ext uri="{FF2B5EF4-FFF2-40B4-BE49-F238E27FC236}">
                <a16:creationId xmlns:a16="http://schemas.microsoft.com/office/drawing/2014/main" id="{7342F8E1-279B-4CF9-B815-F887046F1936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7876" t="78901" r="88227" b="12743"/>
          <a:stretch/>
        </p:blipFill>
        <p:spPr>
          <a:xfrm rot="3972796">
            <a:off x="8655998" y="2792277"/>
            <a:ext cx="288578" cy="1306277"/>
          </a:xfrm>
          <a:prstGeom prst="rect">
            <a:avLst/>
          </a:prstGeom>
        </p:spPr>
      </p:pic>
      <p:pic>
        <p:nvPicPr>
          <p:cNvPr id="61" name="图片 60">
            <a:extLst>
              <a:ext uri="{FF2B5EF4-FFF2-40B4-BE49-F238E27FC236}">
                <a16:creationId xmlns:a16="http://schemas.microsoft.com/office/drawing/2014/main" id="{AB07892F-C715-4816-A0DD-0CF0D8E8A684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7876" t="78901" r="88227" b="12743"/>
          <a:stretch/>
        </p:blipFill>
        <p:spPr>
          <a:xfrm rot="911382">
            <a:off x="9347660" y="3434308"/>
            <a:ext cx="288578" cy="751838"/>
          </a:xfrm>
          <a:prstGeom prst="rect">
            <a:avLst/>
          </a:prstGeom>
        </p:spPr>
      </p:pic>
      <p:pic>
        <p:nvPicPr>
          <p:cNvPr id="62" name="图片 61">
            <a:extLst>
              <a:ext uri="{FF2B5EF4-FFF2-40B4-BE49-F238E27FC236}">
                <a16:creationId xmlns:a16="http://schemas.microsoft.com/office/drawing/2014/main" id="{D84A6F09-34FF-4876-959D-D7FCC69740BF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7876" t="78901" r="88227" b="12743"/>
          <a:stretch/>
        </p:blipFill>
        <p:spPr>
          <a:xfrm rot="17404247">
            <a:off x="8277519" y="3759605"/>
            <a:ext cx="288578" cy="1137623"/>
          </a:xfrm>
          <a:prstGeom prst="rect">
            <a:avLst/>
          </a:prstGeom>
        </p:spPr>
      </p:pic>
      <p:pic>
        <p:nvPicPr>
          <p:cNvPr id="63" name="图片 62">
            <a:extLst>
              <a:ext uri="{FF2B5EF4-FFF2-40B4-BE49-F238E27FC236}">
                <a16:creationId xmlns:a16="http://schemas.microsoft.com/office/drawing/2014/main" id="{2453D358-E3C3-43EF-A8DB-69500F68BD1C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7876" t="78901" r="88227" b="12743"/>
          <a:stretch/>
        </p:blipFill>
        <p:spPr>
          <a:xfrm rot="20457951">
            <a:off x="7339727" y="2245588"/>
            <a:ext cx="288578" cy="1137623"/>
          </a:xfrm>
          <a:prstGeom prst="rect">
            <a:avLst/>
          </a:prstGeom>
        </p:spPr>
      </p:pic>
      <p:sp>
        <p:nvSpPr>
          <p:cNvPr id="64" name="矩形 63">
            <a:extLst>
              <a:ext uri="{FF2B5EF4-FFF2-40B4-BE49-F238E27FC236}">
                <a16:creationId xmlns:a16="http://schemas.microsoft.com/office/drawing/2014/main" id="{E1633333-B745-471F-A4E6-E4B3D81A8358}"/>
              </a:ext>
            </a:extLst>
          </p:cNvPr>
          <p:cNvSpPr/>
          <p:nvPr/>
        </p:nvSpPr>
        <p:spPr>
          <a:xfrm>
            <a:off x="5959263" y="5105196"/>
            <a:ext cx="315347" cy="132378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2B16DC21-4C48-4002-B993-9122E8960910}"/>
              </a:ext>
            </a:extLst>
          </p:cNvPr>
          <p:cNvSpPr/>
          <p:nvPr/>
        </p:nvSpPr>
        <p:spPr>
          <a:xfrm>
            <a:off x="5955524" y="5520421"/>
            <a:ext cx="315347" cy="13237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C5D0BC4E-074D-4117-9732-6D110607B772}"/>
              </a:ext>
            </a:extLst>
          </p:cNvPr>
          <p:cNvSpPr/>
          <p:nvPr/>
        </p:nvSpPr>
        <p:spPr>
          <a:xfrm>
            <a:off x="5959263" y="5936765"/>
            <a:ext cx="315347" cy="13237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316EAFF6-6C9B-4129-B285-356BC9FBDCD8}"/>
              </a:ext>
            </a:extLst>
          </p:cNvPr>
          <p:cNvSpPr txBox="1"/>
          <p:nvPr/>
        </p:nvSpPr>
        <p:spPr>
          <a:xfrm>
            <a:off x="6261267" y="4988697"/>
            <a:ext cx="1595310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en-US" altLang="zh-CN" sz="1200" dirty="0">
                <a:latin typeface="Times New Roman" panose="02020603050405020304" pitchFamily="18" charset="0"/>
                <a:ea typeface="Source Han Sans SC Normal" panose="020B0400000000000000" pitchFamily="34" charset="-128"/>
                <a:cs typeface="Times New Roman" panose="02020603050405020304" pitchFamily="18" charset="0"/>
              </a:rPr>
              <a:t>Computing Compacity</a:t>
            </a:r>
            <a:endParaRPr kumimoji="1" lang="zh-CN" altLang="en-US" sz="1200" dirty="0">
              <a:latin typeface="Times New Roman" panose="02020603050405020304" pitchFamily="18" charset="0"/>
              <a:ea typeface="Source Han Sans SC Normal" panose="020B0400000000000000" pitchFamily="34" charset="-128"/>
              <a:cs typeface="Times New Roman" panose="02020603050405020304" pitchFamily="18" charset="0"/>
            </a:endParaRPr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402D3DC8-C4E1-427B-B1A5-95BDEB6E5FE2}"/>
              </a:ext>
            </a:extLst>
          </p:cNvPr>
          <p:cNvSpPr txBox="1"/>
          <p:nvPr/>
        </p:nvSpPr>
        <p:spPr>
          <a:xfrm>
            <a:off x="6249477" y="5394059"/>
            <a:ext cx="1501758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en-US" altLang="zh-CN" sz="1200" dirty="0" err="1">
                <a:latin typeface="Times New Roman" panose="02020603050405020304" pitchFamily="18" charset="0"/>
                <a:ea typeface="Source Han Sans SC Normal" panose="020B0400000000000000" pitchFamily="34" charset="-128"/>
                <a:cs typeface="Times New Roman" panose="02020603050405020304" pitchFamily="18" charset="0"/>
              </a:rPr>
              <a:t>Transmmision</a:t>
            </a:r>
            <a:r>
              <a:rPr kumimoji="1" lang="en-US" altLang="zh-CN" sz="1200" dirty="0">
                <a:latin typeface="Times New Roman" panose="02020603050405020304" pitchFamily="18" charset="0"/>
                <a:ea typeface="Source Han Sans SC Normal" panose="020B0400000000000000" pitchFamily="34" charset="-128"/>
                <a:cs typeface="Times New Roman" panose="02020603050405020304" pitchFamily="18" charset="0"/>
              </a:rPr>
              <a:t> Power</a:t>
            </a:r>
            <a:endParaRPr kumimoji="1" lang="zh-CN" altLang="en-US" sz="1200" dirty="0">
              <a:latin typeface="Times New Roman" panose="02020603050405020304" pitchFamily="18" charset="0"/>
              <a:ea typeface="Source Han Sans SC Normal" panose="020B0400000000000000" pitchFamily="34" charset="-128"/>
              <a:cs typeface="Times New Roman" panose="02020603050405020304" pitchFamily="18" charset="0"/>
            </a:endParaRPr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F345ED59-5D29-4349-A07F-153BB19E5EB0}"/>
              </a:ext>
            </a:extLst>
          </p:cNvPr>
          <p:cNvSpPr txBox="1"/>
          <p:nvPr/>
        </p:nvSpPr>
        <p:spPr>
          <a:xfrm>
            <a:off x="6249477" y="5802816"/>
            <a:ext cx="1431803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en-US" altLang="zh-CN" sz="1200" dirty="0">
                <a:latin typeface="Times New Roman" panose="02020603050405020304" pitchFamily="18" charset="0"/>
                <a:ea typeface="Source Han Sans SC Normal" panose="020B0400000000000000" pitchFamily="34" charset="-128"/>
                <a:cs typeface="Times New Roman" panose="02020603050405020304" pitchFamily="18" charset="0"/>
              </a:rPr>
              <a:t>Computation Queue</a:t>
            </a:r>
            <a:endParaRPr kumimoji="1" lang="zh-CN" altLang="en-US" sz="1200" dirty="0">
              <a:latin typeface="Times New Roman" panose="02020603050405020304" pitchFamily="18" charset="0"/>
              <a:ea typeface="Source Han Sans SC Normal" panose="020B0400000000000000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69" name="图片 68">
            <a:extLst>
              <a:ext uri="{FF2B5EF4-FFF2-40B4-BE49-F238E27FC236}">
                <a16:creationId xmlns:a16="http://schemas.microsoft.com/office/drawing/2014/main" id="{3BC96AD8-4E6B-4BC2-99DB-CC81B2E288E3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7876" t="78901" r="88227" b="12743"/>
          <a:stretch/>
        </p:blipFill>
        <p:spPr>
          <a:xfrm rot="294543">
            <a:off x="9552262" y="2102448"/>
            <a:ext cx="288578" cy="751838"/>
          </a:xfrm>
          <a:prstGeom prst="rect">
            <a:avLst/>
          </a:prstGeom>
        </p:spPr>
      </p:pic>
      <p:sp>
        <p:nvSpPr>
          <p:cNvPr id="70" name="矩形 69">
            <a:extLst>
              <a:ext uri="{FF2B5EF4-FFF2-40B4-BE49-F238E27FC236}">
                <a16:creationId xmlns:a16="http://schemas.microsoft.com/office/drawing/2014/main" id="{E58861BA-E3FD-420B-A67A-1D9256751F92}"/>
              </a:ext>
            </a:extLst>
          </p:cNvPr>
          <p:cNvSpPr/>
          <p:nvPr/>
        </p:nvSpPr>
        <p:spPr>
          <a:xfrm>
            <a:off x="10390642" y="2045402"/>
            <a:ext cx="445062" cy="13237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97224DF6-C6FB-459B-9D8A-02DAB52B38E7}"/>
              </a:ext>
            </a:extLst>
          </p:cNvPr>
          <p:cNvSpPr/>
          <p:nvPr/>
        </p:nvSpPr>
        <p:spPr>
          <a:xfrm>
            <a:off x="10002692" y="3416933"/>
            <a:ext cx="700809" cy="13237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矩形 71">
            <a:extLst>
              <a:ext uri="{FF2B5EF4-FFF2-40B4-BE49-F238E27FC236}">
                <a16:creationId xmlns:a16="http://schemas.microsoft.com/office/drawing/2014/main" id="{9BBD16E9-20A3-4DD2-9B67-BA88B544587A}"/>
              </a:ext>
            </a:extLst>
          </p:cNvPr>
          <p:cNvSpPr/>
          <p:nvPr/>
        </p:nvSpPr>
        <p:spPr>
          <a:xfrm>
            <a:off x="9526200" y="5038456"/>
            <a:ext cx="543102" cy="14169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75FC09E2-C702-4F88-8CD5-381B07A792E2}"/>
              </a:ext>
            </a:extLst>
          </p:cNvPr>
          <p:cNvSpPr/>
          <p:nvPr/>
        </p:nvSpPr>
        <p:spPr>
          <a:xfrm>
            <a:off x="7232788" y="4562154"/>
            <a:ext cx="445062" cy="13237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3C373757-80F8-490C-A66E-0DDE2F257AE6}"/>
              </a:ext>
            </a:extLst>
          </p:cNvPr>
          <p:cNvCxnSpPr/>
          <p:nvPr/>
        </p:nvCxnSpPr>
        <p:spPr>
          <a:xfrm flipH="1" flipV="1">
            <a:off x="10022311" y="2045402"/>
            <a:ext cx="315347" cy="46077"/>
          </a:xfrm>
          <a:prstGeom prst="straightConnector1">
            <a:avLst/>
          </a:prstGeom>
          <a:ln w="254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173A96AC-17DF-40D4-A941-C8E8EACCB065}"/>
              </a:ext>
            </a:extLst>
          </p:cNvPr>
          <p:cNvCxnSpPr>
            <a:cxnSpLocks/>
            <a:stCxn id="71" idx="1"/>
          </p:cNvCxnSpPr>
          <p:nvPr/>
        </p:nvCxnSpPr>
        <p:spPr>
          <a:xfrm flipH="1" flipV="1">
            <a:off x="9779216" y="3409636"/>
            <a:ext cx="223476" cy="73486"/>
          </a:xfrm>
          <a:prstGeom prst="straightConnector1">
            <a:avLst/>
          </a:prstGeom>
          <a:ln w="254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箭头连接符 73">
            <a:extLst>
              <a:ext uri="{FF2B5EF4-FFF2-40B4-BE49-F238E27FC236}">
                <a16:creationId xmlns:a16="http://schemas.microsoft.com/office/drawing/2014/main" id="{F8825AB2-FE57-4CBC-B745-BB9B2912D061}"/>
              </a:ext>
            </a:extLst>
          </p:cNvPr>
          <p:cNvCxnSpPr>
            <a:endCxn id="41" idx="2"/>
          </p:cNvCxnSpPr>
          <p:nvPr/>
        </p:nvCxnSpPr>
        <p:spPr>
          <a:xfrm flipV="1">
            <a:off x="7469918" y="4247979"/>
            <a:ext cx="230227" cy="259241"/>
          </a:xfrm>
          <a:prstGeom prst="straightConnector1">
            <a:avLst/>
          </a:prstGeom>
          <a:ln w="254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接箭头连接符 75">
            <a:extLst>
              <a:ext uri="{FF2B5EF4-FFF2-40B4-BE49-F238E27FC236}">
                <a16:creationId xmlns:a16="http://schemas.microsoft.com/office/drawing/2014/main" id="{DFED03BE-58B6-4CE0-BC2A-9FF0EB52DF1C}"/>
              </a:ext>
            </a:extLst>
          </p:cNvPr>
          <p:cNvCxnSpPr>
            <a:cxnSpLocks/>
            <a:stCxn id="72" idx="0"/>
          </p:cNvCxnSpPr>
          <p:nvPr/>
        </p:nvCxnSpPr>
        <p:spPr>
          <a:xfrm flipH="1" flipV="1">
            <a:off x="9588157" y="4858222"/>
            <a:ext cx="209594" cy="180234"/>
          </a:xfrm>
          <a:prstGeom prst="straightConnector1">
            <a:avLst/>
          </a:prstGeom>
          <a:ln w="254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7" name="图片 76">
            <a:extLst>
              <a:ext uri="{FF2B5EF4-FFF2-40B4-BE49-F238E27FC236}">
                <a16:creationId xmlns:a16="http://schemas.microsoft.com/office/drawing/2014/main" id="{4990F99F-8CAC-499C-B72C-FD985C62528C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7876" t="78901" r="88227" b="12743"/>
          <a:stretch/>
        </p:blipFill>
        <p:spPr>
          <a:xfrm rot="16200000">
            <a:off x="8210757" y="5665743"/>
            <a:ext cx="188861" cy="624396"/>
          </a:xfrm>
          <a:prstGeom prst="rect">
            <a:avLst/>
          </a:prstGeom>
        </p:spPr>
      </p:pic>
      <p:sp>
        <p:nvSpPr>
          <p:cNvPr id="78" name="文本框 77">
            <a:extLst>
              <a:ext uri="{FF2B5EF4-FFF2-40B4-BE49-F238E27FC236}">
                <a16:creationId xmlns:a16="http://schemas.microsoft.com/office/drawing/2014/main" id="{AA00DE66-4CA5-4E11-82C8-02A4423E1438}"/>
              </a:ext>
            </a:extLst>
          </p:cNvPr>
          <p:cNvSpPr txBox="1"/>
          <p:nvPr/>
        </p:nvSpPr>
        <p:spPr>
          <a:xfrm>
            <a:off x="8652092" y="5788089"/>
            <a:ext cx="1510350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en-US" altLang="zh-CN" sz="1200" dirty="0">
                <a:latin typeface="Times New Roman" panose="02020603050405020304" pitchFamily="18" charset="0"/>
                <a:ea typeface="Source Han Sans SC Normal" panose="020B0400000000000000" pitchFamily="34" charset="-128"/>
                <a:cs typeface="Times New Roman" panose="02020603050405020304" pitchFamily="18" charset="0"/>
              </a:rPr>
              <a:t>Communication Link</a:t>
            </a:r>
            <a:endParaRPr kumimoji="1" lang="zh-CN" altLang="en-US" sz="1200" dirty="0">
              <a:latin typeface="Times New Roman" panose="02020603050405020304" pitchFamily="18" charset="0"/>
              <a:ea typeface="Source Han Sans SC Normal" panose="020B0400000000000000" pitchFamily="34" charset="-128"/>
              <a:cs typeface="Times New Roman" panose="02020603050405020304" pitchFamily="18" charset="0"/>
            </a:endParaRPr>
          </a:p>
        </p:txBody>
      </p:sp>
      <p:sp>
        <p:nvSpPr>
          <p:cNvPr id="81" name="矩形 80">
            <a:extLst>
              <a:ext uri="{FF2B5EF4-FFF2-40B4-BE49-F238E27FC236}">
                <a16:creationId xmlns:a16="http://schemas.microsoft.com/office/drawing/2014/main" id="{610D9E83-5C57-46B7-90B0-341CF94E8FCE}"/>
              </a:ext>
            </a:extLst>
          </p:cNvPr>
          <p:cNvSpPr/>
          <p:nvPr/>
        </p:nvSpPr>
        <p:spPr>
          <a:xfrm>
            <a:off x="8157341" y="5393184"/>
            <a:ext cx="445062" cy="13237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文本框 81">
            <a:extLst>
              <a:ext uri="{FF2B5EF4-FFF2-40B4-BE49-F238E27FC236}">
                <a16:creationId xmlns:a16="http://schemas.microsoft.com/office/drawing/2014/main" id="{83F70850-17BF-4D4B-BC0B-27DA138E2BC2}"/>
              </a:ext>
            </a:extLst>
          </p:cNvPr>
          <p:cNvSpPr txBox="1"/>
          <p:nvPr/>
        </p:nvSpPr>
        <p:spPr>
          <a:xfrm>
            <a:off x="8615547" y="5299111"/>
            <a:ext cx="1138902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en-US" altLang="zh-CN" sz="1200" dirty="0">
                <a:latin typeface="Times New Roman" panose="02020603050405020304" pitchFamily="18" charset="0"/>
                <a:ea typeface="Source Han Sans SC Normal" panose="020B0400000000000000" pitchFamily="34" charset="-128"/>
                <a:cs typeface="Times New Roman" panose="02020603050405020304" pitchFamily="18" charset="0"/>
              </a:rPr>
              <a:t>Task Receiving</a:t>
            </a:r>
            <a:endParaRPr kumimoji="1" lang="zh-CN" altLang="en-US" sz="1200" dirty="0">
              <a:latin typeface="Times New Roman" panose="02020603050405020304" pitchFamily="18" charset="0"/>
              <a:ea typeface="Source Han Sans SC Normal" panose="020B0400000000000000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26453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0" y="-1"/>
            <a:ext cx="12192000" cy="6858002"/>
            <a:chOff x="0" y="-1"/>
            <a:chExt cx="12192000" cy="6858002"/>
          </a:xfrm>
        </p:grpSpPr>
        <p:sp>
          <p:nvSpPr>
            <p:cNvPr id="22" name="矩形 21"/>
            <p:cNvSpPr/>
            <p:nvPr/>
          </p:nvSpPr>
          <p:spPr>
            <a:xfrm>
              <a:off x="0" y="-1"/>
              <a:ext cx="12192000" cy="706266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lumMod val="94000"/>
                    <a:lumOff val="6000"/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1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0" y="708047"/>
              <a:ext cx="12192000" cy="132378"/>
            </a:xfrm>
            <a:prstGeom prst="rect">
              <a:avLst/>
            </a:prstGeom>
            <a:gradFill>
              <a:gsLst>
                <a:gs pos="0">
                  <a:srgbClr val="C00000">
                    <a:alpha val="32000"/>
                  </a:srgbClr>
                </a:gs>
                <a:gs pos="100000">
                  <a:srgbClr val="C00000">
                    <a:lumMod val="94000"/>
                    <a:lumOff val="6000"/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1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0" y="6453336"/>
              <a:ext cx="12192000" cy="404665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lumMod val="94000"/>
                    <a:lumOff val="6000"/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1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133400" y="140547"/>
            <a:ext cx="11901234" cy="6795389"/>
            <a:chOff x="133400" y="140547"/>
            <a:chExt cx="11901234" cy="6795389"/>
          </a:xfrm>
        </p:grpSpPr>
        <p:pic>
          <p:nvPicPr>
            <p:cNvPr id="29" name="图片 28"/>
            <p:cNvPicPr>
              <a:picLocks noChangeAspect="1"/>
            </p:cNvPicPr>
            <p:nvPr/>
          </p:nvPicPr>
          <p:blipFill>
            <a:blip r:embed="rId3" cstate="screen">
              <a:alphaModFix amt="70000"/>
            </a:blip>
            <a:stretch>
              <a:fillRect/>
            </a:stretch>
          </p:blipFill>
          <p:spPr>
            <a:xfrm>
              <a:off x="9840416" y="140547"/>
              <a:ext cx="2031325" cy="403124"/>
            </a:xfrm>
            <a:prstGeom prst="rect">
              <a:avLst/>
            </a:prstGeom>
          </p:spPr>
        </p:pic>
        <p:pic>
          <p:nvPicPr>
            <p:cNvPr id="30" name="图片 29"/>
            <p:cNvPicPr>
              <a:picLocks noChangeAspect="1"/>
            </p:cNvPicPr>
            <p:nvPr/>
          </p:nvPicPr>
          <p:blipFill>
            <a:blip r:embed="rId4" cstate="screen">
              <a:alphaModFix amt="50000"/>
            </a:blip>
            <a:stretch>
              <a:fillRect/>
            </a:stretch>
          </p:blipFill>
          <p:spPr>
            <a:xfrm>
              <a:off x="8996245" y="6572902"/>
              <a:ext cx="3038389" cy="185483"/>
            </a:xfrm>
            <a:prstGeom prst="rect">
              <a:avLst/>
            </a:prstGeom>
          </p:spPr>
        </p:pic>
        <p:pic>
          <p:nvPicPr>
            <p:cNvPr id="31" name="图片 30" descr="图片包含 游戏机, 画, 钟表&#10;&#10;描述已自动生成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3400" y="6453336"/>
              <a:ext cx="2362200" cy="482600"/>
            </a:xfrm>
            <a:prstGeom prst="rect">
              <a:avLst/>
            </a:prstGeom>
          </p:spPr>
        </p:pic>
      </p:grpSp>
      <p:sp>
        <p:nvSpPr>
          <p:cNvPr id="26" name="文本框 25"/>
          <p:cNvSpPr txBox="1"/>
          <p:nvPr/>
        </p:nvSpPr>
        <p:spPr>
          <a:xfrm>
            <a:off x="175107" y="116852"/>
            <a:ext cx="6848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2.2</a:t>
            </a:r>
            <a:endParaRPr kumimoji="1" lang="zh-CN" altLang="en-US" sz="2800" b="1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27" name="直线连接符 26"/>
          <p:cNvCxnSpPr/>
          <p:nvPr/>
        </p:nvCxnSpPr>
        <p:spPr>
          <a:xfrm>
            <a:off x="839416" y="124472"/>
            <a:ext cx="0" cy="4188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/>
        </p:nvSpPr>
        <p:spPr>
          <a:xfrm>
            <a:off x="1008331" y="124472"/>
            <a:ext cx="17748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b="1" spc="3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处理模型</a:t>
            </a:r>
          </a:p>
        </p:txBody>
      </p:sp>
      <p:sp>
        <p:nvSpPr>
          <p:cNvPr id="14" name="Rectangle 12">
            <a:extLst>
              <a:ext uri="{FF2B5EF4-FFF2-40B4-BE49-F238E27FC236}">
                <a16:creationId xmlns:a16="http://schemas.microsoft.com/office/drawing/2014/main" id="{CE391DAA-FF7F-B2AD-CBDD-2F8B788151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3662" y="2638964"/>
            <a:ext cx="184731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 sz="110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E2DD73E-8068-5A0B-EE1B-B3D70BB01BEB}"/>
              </a:ext>
            </a:extLst>
          </p:cNvPr>
          <p:cNvSpPr txBox="1"/>
          <p:nvPr/>
        </p:nvSpPr>
        <p:spPr>
          <a:xfrm>
            <a:off x="-234685" y="807125"/>
            <a:ext cx="2485798" cy="38747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171450" indent="-171450" algn="ctr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kumimoji="1" lang="zh-CN" altLang="en-US" sz="1600" b="1" spc="300" dirty="0">
                <a:solidFill>
                  <a:schemeClr val="accent1">
                    <a:lumMod val="7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Source Han Sans SC Normal" panose="020B0400000000000000" pitchFamily="34" charset="-128"/>
                <a:cs typeface="Times New Roman" panose="02020603050405020304" pitchFamily="18" charset="0"/>
              </a:rPr>
              <a:t>传输模型</a:t>
            </a:r>
            <a:r>
              <a:rPr kumimoji="1" lang="en-US" altLang="zh-CN" sz="1600" b="1" spc="300" dirty="0">
                <a:solidFill>
                  <a:schemeClr val="accent1">
                    <a:lumMod val="7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:</a:t>
            </a:r>
            <a:endParaRPr kumimoji="1" lang="zh-CN" altLang="en-US" sz="1600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ea typeface="Source Han Sans SC Normal" panose="020B0400000000000000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360B79D-A78E-53BE-7B1C-22CE0CF3F329}"/>
              </a:ext>
            </a:extLst>
          </p:cNvPr>
          <p:cNvSpPr txBox="1"/>
          <p:nvPr/>
        </p:nvSpPr>
        <p:spPr>
          <a:xfrm>
            <a:off x="-66063" y="3156246"/>
            <a:ext cx="2148554" cy="381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ctr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kumimoji="1" lang="zh-CN" altLang="en-US" sz="1600" b="1" spc="300" dirty="0">
                <a:solidFill>
                  <a:schemeClr val="accent1">
                    <a:lumMod val="7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计算模型</a:t>
            </a:r>
            <a:r>
              <a:rPr kumimoji="1" lang="en-US" altLang="zh-CN" sz="1600" b="1" spc="300" dirty="0">
                <a:solidFill>
                  <a:schemeClr val="accent1">
                    <a:lumMod val="7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:</a:t>
            </a:r>
            <a:endParaRPr kumimoji="1" lang="zh-CN" altLang="en-US" sz="1600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ea typeface="Source Han Sans SC Normal" panose="020B0400000000000000" pitchFamily="34" charset="-128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1E65848-096F-EEA8-5567-8FACC03304AF}"/>
              </a:ext>
            </a:extLst>
          </p:cNvPr>
          <p:cNvSpPr txBox="1"/>
          <p:nvPr/>
        </p:nvSpPr>
        <p:spPr>
          <a:xfrm>
            <a:off x="-1399764" y="4481087"/>
            <a:ext cx="5393426" cy="38113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171450" indent="-171450" algn="ctr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kumimoji="1" lang="zh-CN" altLang="en-US" sz="1600" b="1" spc="300" dirty="0">
                <a:solidFill>
                  <a:schemeClr val="accent1">
                    <a:lumMod val="7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任务处理模型</a:t>
            </a:r>
            <a:r>
              <a:rPr kumimoji="1" lang="en-US" altLang="zh-CN" sz="1600" b="1" spc="300" dirty="0">
                <a:solidFill>
                  <a:schemeClr val="accent1">
                    <a:lumMod val="7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:</a:t>
            </a:r>
            <a:endParaRPr kumimoji="1" lang="zh-CN" altLang="en-US" sz="1600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ea typeface="Source Han Sans SC Normal" panose="020B0400000000000000" pitchFamily="34" charset="-128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69754666-EFF3-8B97-F869-8DA66F069A6A}"/>
                  </a:ext>
                </a:extLst>
              </p:cNvPr>
              <p:cNvSpPr txBox="1"/>
              <p:nvPr/>
            </p:nvSpPr>
            <p:spPr>
              <a:xfrm>
                <a:off x="645107" y="5042625"/>
                <a:ext cx="11014225" cy="635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zh-CN" altLang="zh-CN" sz="1600" kern="1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每个节点维护一个计算队列，任务到达后按照先进先出</a:t>
                </a:r>
                <a:r>
                  <a:rPr lang="en-US" altLang="zh-CN" sz="1600" kern="1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(FIFO)</a:t>
                </a:r>
                <a:r>
                  <a:rPr lang="zh-CN" altLang="zh-CN" sz="1600" kern="1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策略进行处理。设节点</a:t>
                </a:r>
                <a14:m>
                  <m:oMath xmlns:m="http://schemas.openxmlformats.org/officeDocument/2006/math">
                    <m:r>
                      <a:rPr lang="en-US" altLang="zh-CN" sz="1600" kern="10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𝑗</m:t>
                    </m:r>
                  </m:oMath>
                </a14:m>
                <a:r>
                  <a:rPr lang="zh-CN" altLang="zh-CN" sz="1600" kern="1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在时隙</a:t>
                </a:r>
                <a14:m>
                  <m:oMath xmlns:m="http://schemas.openxmlformats.org/officeDocument/2006/math">
                    <m:r>
                      <a:rPr lang="en-US" altLang="zh-CN" sz="1600" kern="1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𝑡</m:t>
                    </m:r>
                  </m:oMath>
                </a14:m>
                <a:r>
                  <a:rPr lang="zh-CN" altLang="zh-CN" sz="1600" kern="1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的计算队列长度为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kern="100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600" kern="100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𝑄</m:t>
                        </m:r>
                      </m:e>
                      <m:sub>
                        <m:r>
                          <a:rPr lang="en-US" altLang="zh-CN" sz="1600" kern="100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  <m:d>
                      <m:dPr>
                        <m:ctrlPr>
                          <a:rPr lang="en-US" altLang="zh-CN" sz="1600" kern="100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600" kern="100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zh-CN" altLang="zh-CN" sz="1600" kern="1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，则任务的总处理时间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600" kern="100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sz="1600" kern="100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CN" sz="1600" kern="100" dirty="0" err="1"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𝑡𝑜𝑡𝑎𝑙</m:t>
                        </m:r>
                        <m:r>
                          <a:rPr lang="en-US" altLang="zh-CN" sz="1600" kern="100" dirty="0" err="1"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sz="1600" kern="100" dirty="0" err="1"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CN" sz="1600" kern="100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𝑡</m:t>
                        </m:r>
                      </m:sup>
                    </m:sSubSup>
                  </m:oMath>
                </a14:m>
                <a:r>
                  <a:rPr lang="zh-CN" altLang="zh-CN" sz="1600" kern="1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包括传输时间和排队等待时间：</a:t>
                </a:r>
                <a:endParaRPr lang="zh-CN" altLang="en-US" sz="160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69754666-EFF3-8B97-F869-8DA66F069A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107" y="5042625"/>
                <a:ext cx="11014225" cy="635110"/>
              </a:xfrm>
              <a:prstGeom prst="rect">
                <a:avLst/>
              </a:prstGeom>
              <a:blipFill>
                <a:blip r:embed="rId6"/>
                <a:stretch>
                  <a:fillRect l="-332" t="-2885" r="-277" b="-86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F965DAB4-66DD-4205-AE22-02154193A205}"/>
                  </a:ext>
                </a:extLst>
              </p:cNvPr>
              <p:cNvSpPr txBox="1"/>
              <p:nvPr/>
            </p:nvSpPr>
            <p:spPr>
              <a:xfrm>
                <a:off x="298469" y="1231007"/>
                <a:ext cx="11436332" cy="9027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zh-CN" altLang="zh-CN" sz="1600" kern="1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基于正交频分多址（</a:t>
                </a:r>
                <a:r>
                  <a:rPr lang="en-US" altLang="zh-CN" sz="1600" kern="1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OFDMA</a:t>
                </a:r>
                <a:r>
                  <a:rPr lang="zh-CN" altLang="zh-CN" sz="1600" kern="1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），传输到每个节点的任务均使用同一频段。任务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600" b="0" i="1" kern="100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altLang="zh-CN" sz="1600" b="0" i="0" kern="100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Γ</m:t>
                        </m:r>
                      </m:e>
                      <m:sub>
                        <m:r>
                          <a:rPr lang="en-US" altLang="zh-CN" sz="1600" b="0" i="1" kern="100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CN" sz="1600" b="0" i="1" kern="100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𝑡</m:t>
                        </m:r>
                      </m:sup>
                    </m:sSubSup>
                    <m:r>
                      <a:rPr lang="en-US" altLang="zh-CN" sz="1600" b="0" i="1" kern="100" smtClean="0"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=(</m:t>
                    </m:r>
                    <m:sSubSup>
                      <m:sSubSupPr>
                        <m:ctrlPr>
                          <a:rPr lang="en-US" altLang="zh-CN" sz="1600" b="0" i="1" kern="100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sz="1600" b="0" i="1" kern="100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CN" sz="1600" b="0" i="1" kern="100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CN" sz="1600" b="0" i="1" kern="100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𝑡</m:t>
                        </m:r>
                      </m:sup>
                    </m:sSubSup>
                    <m:r>
                      <a:rPr lang="en-US" altLang="zh-CN" sz="1600" b="0" i="1" kern="100" smtClean="0"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,</m:t>
                    </m:r>
                    <m:sSubSup>
                      <m:sSubSupPr>
                        <m:ctrlPr>
                          <a:rPr lang="en-US" altLang="zh-CN" sz="1600" b="0" i="1" kern="100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sz="1600" b="0" i="1" kern="100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sz="1600" b="0" i="1" kern="100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CN" sz="1600" b="0" i="1" kern="100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𝑡</m:t>
                        </m:r>
                      </m:sup>
                    </m:sSubSup>
                    <m:r>
                      <a:rPr lang="en-US" altLang="zh-CN" sz="1600" b="0" i="1" kern="100" smtClean="0"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zh-CN" sz="1600" kern="1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从节点</a:t>
                </a:r>
                <a14:m>
                  <m:oMath xmlns:m="http://schemas.openxmlformats.org/officeDocument/2006/math">
                    <m:r>
                      <a:rPr lang="en-US" altLang="zh-CN" sz="1600" i="1" kern="100" dirty="0" smtClean="0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𝑖</m:t>
                    </m:r>
                  </m:oMath>
                </a14:m>
                <a:r>
                  <a:rPr lang="zh-CN" altLang="zh-CN" sz="1600" kern="1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传输到节点</a:t>
                </a:r>
                <a14:m>
                  <m:oMath xmlns:m="http://schemas.openxmlformats.org/officeDocument/2006/math">
                    <m:r>
                      <a:rPr lang="en-US" altLang="zh-CN" sz="1600" b="0" i="1" kern="100" smtClean="0"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𝑗</m:t>
                    </m:r>
                  </m:oMath>
                </a14:m>
                <a:r>
                  <a:rPr lang="zh-CN" altLang="zh-CN" sz="1600" kern="1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的传输速率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600" b="0" i="1" kern="100" dirty="0" smtClean="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sz="1600" b="0" i="1" kern="100" dirty="0" smtClean="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 sz="1600" i="1" kern="100" dirty="0" err="1" smtClean="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altLang="zh-CN" sz="1600" b="0" i="1" kern="100" dirty="0" smtClean="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altLang="zh-CN" sz="1600" b="0" i="1" kern="100" dirty="0" smtClean="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𝑡</m:t>
                        </m:r>
                      </m:sup>
                    </m:sSubSup>
                  </m:oMath>
                </a14:m>
                <a:r>
                  <a:rPr lang="zh-CN" altLang="zh-CN" sz="1600" kern="1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由</a:t>
                </a:r>
                <a14:m>
                  <m:oMath xmlns:m="http://schemas.openxmlformats.org/officeDocument/2006/math">
                    <m:r>
                      <a:rPr lang="en-US" altLang="zh-CN" sz="1600" i="1" kern="100" dirty="0" smtClean="0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𝑆𝐼𝑁𝑅</m:t>
                    </m:r>
                  </m:oMath>
                </a14:m>
                <a:r>
                  <a:rPr lang="zh-CN" altLang="zh-CN" sz="1600" kern="1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决定。传输时间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kern="100" dirty="0" smtClean="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600" i="1" kern="100" dirty="0" smtClean="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CN" sz="1600" i="1" kern="100" dirty="0" err="1" smtClean="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𝑖𝑘</m:t>
                        </m:r>
                      </m:sub>
                    </m:sSub>
                  </m:oMath>
                </a14:m>
                <a:r>
                  <a:rPr lang="zh-CN" altLang="zh-CN" sz="1600" kern="1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可以表示为：</a:t>
                </a:r>
                <a:endParaRPr lang="en-US" altLang="zh-CN" sz="160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algn="just"/>
                <a:endParaRPr lang="en-US" altLang="zh-CN" sz="1600" kern="100" dirty="0"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F965DAB4-66DD-4205-AE22-02154193A2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469" y="1231007"/>
                <a:ext cx="11436332" cy="902748"/>
              </a:xfrm>
              <a:prstGeom prst="rect">
                <a:avLst/>
              </a:prstGeom>
              <a:blipFill>
                <a:blip r:embed="rId7"/>
                <a:stretch>
                  <a:fillRect l="-320" t="-13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55F5E75C-ED63-40AD-A213-EA6955C5115E}"/>
                  </a:ext>
                </a:extLst>
              </p:cNvPr>
              <p:cNvSpPr txBox="1"/>
              <p:nvPr/>
            </p:nvSpPr>
            <p:spPr>
              <a:xfrm>
                <a:off x="645107" y="3585814"/>
                <a:ext cx="11689401" cy="8901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zh-CN" altLang="zh-CN" sz="1600" kern="1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计算时间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600" kern="100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sz="1600" kern="100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CN" sz="1600" kern="100" dirty="0" err="1"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𝑐𝑜𝑚𝑝</m:t>
                        </m:r>
                        <m:r>
                          <a:rPr lang="en-US" altLang="zh-CN" sz="1600" kern="100" dirty="0" err="1"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sz="1600" kern="100" dirty="0" err="1"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altLang="zh-CN" sz="1600" kern="100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altLang="zh-CN" sz="1600" kern="100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𝑡</m:t>
                        </m:r>
                      </m:sup>
                    </m:sSubSup>
                  </m:oMath>
                </a14:m>
                <a:r>
                  <a:rPr lang="zh-CN" altLang="zh-CN" sz="1600" kern="1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由任务的计算量和目标节点</a:t>
                </a:r>
                <a14:m>
                  <m:oMath xmlns:m="http://schemas.openxmlformats.org/officeDocument/2006/math">
                    <m:r>
                      <a:rPr lang="en-US" altLang="zh-CN" sz="1600" kern="1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𝑗</m:t>
                    </m:r>
                  </m:oMath>
                </a14:m>
                <a:r>
                  <a:rPr lang="zh-CN" altLang="zh-CN" sz="1600" kern="1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的计算速率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kern="100" dirty="0" err="1"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600" kern="100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sz="1600" kern="100" dirty="0" err="1"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zh-CN" altLang="zh-CN" sz="1600" kern="1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决定：</a:t>
                </a:r>
              </a:p>
              <a:p>
                <a:pPr algn="ctr"/>
                <a:r>
                  <a:rPr lang="en-US" altLang="zh-CN" sz="1100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 </a:t>
                </a:r>
                <a:r>
                  <a:rPr lang="en-US" altLang="zh-CN" dirty="0">
                    <a:effectLst/>
                    <a:latin typeface="等线" panose="02010600030101010101" pitchFamily="2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b="0" i="1" dirty="0" smtClean="0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i="1" dirty="0" smtClean="0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CN" i="1" dirty="0" err="1" smtClean="0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𝑐𝑜𝑚𝑝</m:t>
                        </m:r>
                        <m:r>
                          <a:rPr lang="en-US" altLang="zh-CN" i="1" dirty="0" err="1" smtClean="0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i="1" dirty="0" err="1" smtClean="0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𝑖𝑗</m:t>
                        </m:r>
                      </m:sub>
                      <m:sup>
                        <m:r>
                          <a:rPr lang="en-US" altLang="zh-CN" b="0" i="1" dirty="0" smtClean="0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p>
                    </m:sSubSup>
                    <m:r>
                      <a:rPr lang="en-US" altLang="zh-CN" i="1" dirty="0" smtClean="0">
                        <a:effectLst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i="1" dirty="0" smtClean="0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altLang="zh-CN" b="0" i="1" dirty="0" smtClean="0"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b="0" i="1" dirty="0" smtClean="0"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CN" b="0" i="1" dirty="0" smtClean="0"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sup>
                        </m:sSubSup>
                        <m:r>
                          <a:rPr lang="en-US" altLang="zh-CN" b="0" i="1" dirty="0" smtClean="0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⋅</m:t>
                        </m:r>
                        <m:sSubSup>
                          <m:sSubSupPr>
                            <m:ctrlPr>
                              <a:rPr lang="en-US" altLang="zh-CN" b="0" i="1" dirty="0" smtClean="0"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b="0" i="1" dirty="0" smtClean="0"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CN" b="0" i="1" dirty="0" smtClean="0"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sup>
                        </m:sSubSup>
                      </m:num>
                      <m:den>
                        <m:sSub>
                          <m:sSubPr>
                            <m:ctrlPr>
                              <a:rPr lang="en-US" altLang="zh-CN" i="1" dirty="0" err="1" smtClean="0"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 err="1" smtClean="0"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</m:oMath>
                </a14:m>
                <a:endParaRPr lang="en-US" altLang="zh-CN" sz="2400" kern="100" dirty="0"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55F5E75C-ED63-40AD-A213-EA6955C511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107" y="3585814"/>
                <a:ext cx="11689401" cy="890115"/>
              </a:xfrm>
              <a:prstGeom prst="rect">
                <a:avLst/>
              </a:prstGeom>
              <a:blipFill>
                <a:blip r:embed="rId8"/>
                <a:stretch>
                  <a:fillRect l="-313" t="-20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F4AB6A35-8962-461C-BEA5-A6FD8838822D}"/>
                  </a:ext>
                </a:extLst>
              </p:cNvPr>
              <p:cNvSpPr txBox="1"/>
              <p:nvPr/>
            </p:nvSpPr>
            <p:spPr>
              <a:xfrm>
                <a:off x="3939540" y="5572938"/>
                <a:ext cx="4808274" cy="7859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400" b="0" i="1" kern="100" dirty="0" smtClean="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400" i="1" kern="100" dirty="0" smtClean="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sz="1400" b="0" i="1" kern="100" dirty="0" smtClean="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𝑡𝑜𝑡𝑎𝑙</m:t>
                          </m:r>
                          <m:r>
                            <a:rPr lang="en-US" altLang="zh-CN" sz="1400" b="0" i="1" kern="100" dirty="0" smtClean="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altLang="zh-CN" sz="1400" b="0" i="1" kern="100" dirty="0" smtClean="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CN" sz="1400" b="0" i="1" kern="100" dirty="0" smtClean="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en-US" altLang="zh-CN" sz="1400" i="1" kern="100" dirty="0" smtClean="0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altLang="zh-CN" sz="1400" i="1" kern="100" dirty="0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= 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sz="1400" b="0" i="1" kern="100" dirty="0" smtClean="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en-US" altLang="zh-CN" sz="1400" b="0" i="1" kern="100" dirty="0" smtClean="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𝑗</m:t>
                          </m:r>
                          <m:r>
                            <a:rPr lang="en-US" altLang="zh-CN" sz="1400" b="0" i="1" kern="100" dirty="0" smtClean="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∈</m:t>
                          </m:r>
                          <m:r>
                            <a:rPr lang="en-US" altLang="zh-CN" sz="1400" b="0" i="1" kern="100" dirty="0" smtClean="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𝑁</m:t>
                          </m:r>
                          <m:d>
                            <m:dPr>
                              <m:ctrlPr>
                                <a:rPr lang="en-US" altLang="zh-CN" sz="1400" b="0" i="1" kern="100" dirty="0" smtClean="0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400" b="0" i="1" kern="100" dirty="0" smtClean="0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e>
                          </m:d>
                        </m:sub>
                        <m:sup/>
                        <m:e>
                          <m:sSubSup>
                            <m:sSubSupPr>
                              <m:ctrlPr>
                                <a:rPr lang="en-US" altLang="zh-CN" sz="1400" i="1" kern="100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400" i="1" kern="100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1400" i="1" kern="100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𝑖𝑗</m:t>
                              </m:r>
                            </m:sub>
                            <m:sup>
                              <m:r>
                                <a:rPr lang="en-US" altLang="zh-CN" sz="1400" i="1" kern="100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sup>
                          </m:sSubSup>
                          <m:r>
                            <a:rPr lang="en-US" altLang="zh-CN" sz="1400" i="1" kern="100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⋅</m:t>
                          </m:r>
                          <m:d>
                            <m:dPr>
                              <m:ctrlPr>
                                <a:rPr lang="en-US" altLang="zh-CN" sz="1400" b="0" i="1" kern="100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altLang="zh-CN" sz="1400" b="0" i="1" kern="100" dirty="0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1400" b="0" i="1" kern="100" dirty="0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altLang="zh-CN" sz="1400" b="0" i="1" kern="100" dirty="0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𝑡𝑟𝑎𝑛𝑠</m:t>
                                  </m:r>
                                  <m:r>
                                    <a:rPr lang="en-US" altLang="zh-CN" sz="1400" b="0" i="1" kern="100" dirty="0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sz="1400" b="0" i="1" kern="100" dirty="0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𝑖𝑗</m:t>
                                  </m:r>
                                </m:sub>
                                <m:sup>
                                  <m:r>
                                    <a:rPr lang="en-US" altLang="zh-CN" sz="1400" b="0" i="1" kern="100" dirty="0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sup>
                              </m:sSubSup>
                              <m:r>
                                <a:rPr lang="en-US" altLang="zh-CN" sz="1400" b="0" i="1" kern="100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altLang="zh-CN" sz="1400" b="0" i="1" kern="100" dirty="0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1400" i="1" kern="100" dirty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altLang="zh-CN" sz="1400" i="1" kern="100" dirty="0" err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𝑐𝑜𝑚𝑝</m:t>
                                  </m:r>
                                  <m:r>
                                    <a:rPr lang="en-US" altLang="zh-CN" sz="1400" i="1" kern="100" dirty="0" err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sz="1400" i="1" kern="100" dirty="0" err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𝑖𝑗</m:t>
                                  </m:r>
                                </m:sub>
                                <m:sup>
                                  <m:r>
                                    <a:rPr lang="en-US" altLang="zh-CN" sz="1400" b="0" i="1" kern="100" dirty="0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sup>
                              </m:sSubSup>
                              <m:r>
                                <a:rPr lang="en-US" altLang="zh-CN" sz="1400" b="0" i="1" kern="100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nary>
                                <m:naryPr>
                                  <m:chr m:val="∑"/>
                                  <m:ctrlPr>
                                    <a:rPr lang="en-US" altLang="zh-CN" sz="1400" b="0" i="1" kern="100" dirty="0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altLang="zh-CN" sz="1400" b="0" i="1" kern="100" dirty="0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𝑙</m:t>
                                  </m:r>
                                  <m:r>
                                    <a:rPr lang="en-US" altLang="zh-CN" sz="1400" b="0" i="1" kern="100" dirty="0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sSub>
                                    <m:sSubPr>
                                      <m:ctrlPr>
                                        <a:rPr lang="en-US" altLang="zh-CN" sz="1400" b="0" i="1" kern="100" dirty="0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400" b="0" i="1" kern="100" dirty="0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𝑄</m:t>
                                      </m:r>
                                    </m:e>
                                    <m:sub>
                                      <m:r>
                                        <a:rPr lang="en-US" altLang="zh-CN" sz="1400" b="0" i="1" kern="100" dirty="0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zh-CN" sz="1400" b="0" i="1" kern="100" dirty="0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1400" b="0" i="1" kern="100" dirty="0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sup>
                                <m:e>
                                  <m:f>
                                    <m:fPr>
                                      <m:ctrlPr>
                                        <a:rPr lang="en-US" altLang="zh-CN" sz="1400" i="1" kern="100" dirty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altLang="zh-CN" sz="1400" i="1" kern="100" dirty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1400" i="1" kern="100" dirty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𝑑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400" i="1" kern="100" dirty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𝑙</m:t>
                                          </m:r>
                                        </m:sub>
                                      </m:sSub>
                                      <m:r>
                                        <a:rPr lang="en-US" altLang="zh-CN" sz="1400" i="1" kern="100" dirty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⋅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1400" i="1" kern="100" dirty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1400" i="1" kern="100" dirty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400" i="1" kern="100" dirty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𝑙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altLang="zh-CN" sz="1400" i="1" kern="100" dirty="0" err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1400" i="1" kern="100" dirty="0" err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400" i="1" kern="100" dirty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nary>
                            </m:e>
                          </m:d>
                        </m:e>
                      </m:nary>
                    </m:oMath>
                  </m:oMathPara>
                </a14:m>
                <a:endParaRPr lang="zh-CN" altLang="zh-CN" sz="1400" kern="100" dirty="0"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F4AB6A35-8962-461C-BEA5-A6FD883882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9540" y="5572938"/>
                <a:ext cx="4808274" cy="78592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图片 18">
            <a:extLst>
              <a:ext uri="{FF2B5EF4-FFF2-40B4-BE49-F238E27FC236}">
                <a16:creationId xmlns:a16="http://schemas.microsoft.com/office/drawing/2014/main" id="{50D419E7-7FEB-4DDD-BCD4-576BEA65A0B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47868" y="2652565"/>
            <a:ext cx="3827263" cy="86636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7DC92A75-E9CE-4E7E-B188-2B8D291D3FE1}"/>
                  </a:ext>
                </a:extLst>
              </p:cNvPr>
              <p:cNvSpPr txBox="1"/>
              <p:nvPr/>
            </p:nvSpPr>
            <p:spPr>
              <a:xfrm>
                <a:off x="2465883" y="1573989"/>
                <a:ext cx="7067550" cy="10040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600" b="0" i="1" kern="100" dirty="0" smtClean="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600" i="1" kern="100" dirty="0" smtClean="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sz="1600" b="0" i="1" kern="100" dirty="0" smtClean="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𝑡𝑟𝑎𝑛𝑠</m:t>
                          </m:r>
                          <m:r>
                            <a:rPr lang="en-US" altLang="zh-CN" sz="1600" b="0" i="1" kern="100" dirty="0" smtClean="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,   </m:t>
                          </m:r>
                          <m:r>
                            <a:rPr lang="en-US" altLang="zh-CN" sz="1600" i="1" kern="100" dirty="0" err="1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altLang="zh-CN" sz="1600" b="0" i="1" kern="100" dirty="0" smtClean="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altLang="zh-CN" sz="1600" b="0" i="1" kern="100" dirty="0" smtClean="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en-US" altLang="zh-CN" sz="1600" i="1" kern="100" dirty="0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sz="1600" i="1" kern="100" dirty="0" smtClean="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1600" i="1" kern="100" dirty="0" smtClean="0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eqArrPr>
                            <m:e>
                              <m:f>
                                <m:fPr>
                                  <m:ctrlPr>
                                    <a:rPr lang="en-US" altLang="zh-CN" sz="1600" i="1" kern="100" dirty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sSubSup>
                                    <m:sSubSupPr>
                                      <m:ctrlPr>
                                        <a:rPr lang="en-US" altLang="zh-CN" sz="1600" b="0" i="1" kern="100" dirty="0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sz="1600" b="0" i="1" kern="100" dirty="0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altLang="zh-CN" sz="1600" i="1" kern="100" dirty="0" err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altLang="zh-CN" sz="1600" b="0" i="1" kern="100" dirty="0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𝑡</m:t>
                                      </m:r>
                                    </m:sup>
                                  </m:sSubSup>
                                </m:num>
                                <m:den>
                                  <m:sSubSup>
                                    <m:sSubSupPr>
                                      <m:ctrlPr>
                                        <a:rPr lang="en-US" altLang="zh-CN" sz="1600" b="0" i="1" kern="100" dirty="0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sz="1600" b="0" i="1" kern="100" dirty="0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altLang="zh-CN" sz="1600" i="1" kern="100" dirty="0" err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altLang="zh-CN" sz="1600" b="0" i="1" kern="100" dirty="0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zh-CN" sz="1600" b="0" i="1" kern="100" dirty="0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r>
                                        <a:rPr lang="en-US" altLang="zh-CN" sz="1600" b="0" i="1" kern="100" dirty="0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𝑡</m:t>
                                      </m:r>
                                    </m:sup>
                                  </m:sSubSup>
                                </m:den>
                              </m:f>
                              <m:r>
                                <a:rPr lang="en-US" altLang="zh-CN" sz="1600" b="0" i="1" kern="100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,  </m:t>
                              </m:r>
                              <m:r>
                                <a:rPr lang="en-US" altLang="zh-CN" sz="1600" i="1" kern="100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lang="zh-CN" altLang="en-US" sz="1600" i="1" kern="100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≠</m:t>
                              </m:r>
                              <m:r>
                                <a:rPr lang="en-US" altLang="zh-CN" sz="1600" b="0" i="1" kern="100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</m:e>
                            <m:e>
                              <m:r>
                                <a:rPr lang="en-US" altLang="zh-CN" sz="1600" b="0" i="1" kern="100" dirty="0" smtClean="0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0,     </m:t>
                              </m:r>
                              <m:r>
                                <a:rPr lang="en-US" altLang="zh-CN" sz="1600" b="0" i="1" kern="100" dirty="0" smtClean="0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lang="en-US" altLang="zh-CN" sz="1600" b="0" i="1" kern="100" dirty="0" smtClean="0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r>
                                <a:rPr lang="en-US" altLang="zh-CN" sz="1600" b="0" i="1" kern="100" dirty="0" smtClean="0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7DC92A75-E9CE-4E7E-B188-2B8D291D3F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5883" y="1573989"/>
                <a:ext cx="7067550" cy="100405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378780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0" y="-1"/>
            <a:ext cx="12192000" cy="6858002"/>
            <a:chOff x="0" y="-1"/>
            <a:chExt cx="12192000" cy="6858002"/>
          </a:xfrm>
        </p:grpSpPr>
        <p:sp>
          <p:nvSpPr>
            <p:cNvPr id="22" name="矩形 21"/>
            <p:cNvSpPr/>
            <p:nvPr/>
          </p:nvSpPr>
          <p:spPr>
            <a:xfrm>
              <a:off x="0" y="-1"/>
              <a:ext cx="12192000" cy="706266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lumMod val="94000"/>
                    <a:lumOff val="6000"/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0" y="708047"/>
              <a:ext cx="12192000" cy="132378"/>
            </a:xfrm>
            <a:prstGeom prst="rect">
              <a:avLst/>
            </a:prstGeom>
            <a:gradFill>
              <a:gsLst>
                <a:gs pos="0">
                  <a:srgbClr val="C00000">
                    <a:alpha val="32000"/>
                  </a:srgbClr>
                </a:gs>
                <a:gs pos="100000">
                  <a:srgbClr val="C00000">
                    <a:lumMod val="94000"/>
                    <a:lumOff val="6000"/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0" y="6453336"/>
              <a:ext cx="12192000" cy="404665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lumMod val="94000"/>
                    <a:lumOff val="6000"/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133400" y="140547"/>
            <a:ext cx="11901234" cy="6795389"/>
            <a:chOff x="133400" y="140547"/>
            <a:chExt cx="11901234" cy="6795389"/>
          </a:xfrm>
        </p:grpSpPr>
        <p:pic>
          <p:nvPicPr>
            <p:cNvPr id="29" name="图片 28"/>
            <p:cNvPicPr>
              <a:picLocks noChangeAspect="1"/>
            </p:cNvPicPr>
            <p:nvPr/>
          </p:nvPicPr>
          <p:blipFill>
            <a:blip r:embed="rId3" cstate="screen">
              <a:alphaModFix amt="70000"/>
            </a:blip>
            <a:stretch>
              <a:fillRect/>
            </a:stretch>
          </p:blipFill>
          <p:spPr>
            <a:xfrm>
              <a:off x="9840416" y="140547"/>
              <a:ext cx="2031325" cy="403124"/>
            </a:xfrm>
            <a:prstGeom prst="rect">
              <a:avLst/>
            </a:prstGeom>
          </p:spPr>
        </p:pic>
        <p:pic>
          <p:nvPicPr>
            <p:cNvPr id="30" name="图片 29"/>
            <p:cNvPicPr>
              <a:picLocks noChangeAspect="1"/>
            </p:cNvPicPr>
            <p:nvPr/>
          </p:nvPicPr>
          <p:blipFill>
            <a:blip r:embed="rId4" cstate="screen">
              <a:alphaModFix amt="50000"/>
            </a:blip>
            <a:stretch>
              <a:fillRect/>
            </a:stretch>
          </p:blipFill>
          <p:spPr>
            <a:xfrm>
              <a:off x="8996245" y="6572902"/>
              <a:ext cx="3038389" cy="185483"/>
            </a:xfrm>
            <a:prstGeom prst="rect">
              <a:avLst/>
            </a:prstGeom>
          </p:spPr>
        </p:pic>
        <p:pic>
          <p:nvPicPr>
            <p:cNvPr id="31" name="图片 30" descr="图片包含 游戏机, 画, 钟表&#10;&#10;描述已自动生成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3400" y="6453336"/>
              <a:ext cx="2362200" cy="482600"/>
            </a:xfrm>
            <a:prstGeom prst="rect">
              <a:avLst/>
            </a:prstGeom>
          </p:spPr>
        </p:pic>
      </p:grpSp>
      <p:sp>
        <p:nvSpPr>
          <p:cNvPr id="26" name="文本框 25"/>
          <p:cNvSpPr txBox="1"/>
          <p:nvPr/>
        </p:nvSpPr>
        <p:spPr>
          <a:xfrm>
            <a:off x="175107" y="116852"/>
            <a:ext cx="6848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8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2.3</a:t>
            </a:r>
            <a:endParaRPr kumimoji="1" lang="zh-CN" altLang="en-US" sz="2800" b="1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27" name="直线连接符 26"/>
          <p:cNvCxnSpPr/>
          <p:nvPr/>
        </p:nvCxnSpPr>
        <p:spPr>
          <a:xfrm>
            <a:off x="839416" y="124472"/>
            <a:ext cx="0" cy="4188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/>
        </p:nvSpPr>
        <p:spPr>
          <a:xfrm>
            <a:off x="1008331" y="124472"/>
            <a:ext cx="17748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sz="2800" b="1" spc="3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优化目标</a:t>
            </a:r>
            <a:endParaRPr kumimoji="1" lang="zh-CN" altLang="en-US" sz="2800" b="1" spc="300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4" name="Rectangle 12">
            <a:extLst>
              <a:ext uri="{FF2B5EF4-FFF2-40B4-BE49-F238E27FC236}">
                <a16:creationId xmlns:a16="http://schemas.microsoft.com/office/drawing/2014/main" id="{CE391DAA-FF7F-B2AD-CBDD-2F8B788151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3662" y="276977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6" name="Rectangle 2">
            <a:extLst>
              <a:ext uri="{FF2B5EF4-FFF2-40B4-BE49-F238E27FC236}">
                <a16:creationId xmlns:a16="http://schemas.microsoft.com/office/drawing/2014/main" id="{FD162D2C-23C3-A13D-78A2-20CC6B4B89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4462" y="341925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336D26D-D74D-6A17-460B-BD9CDC9E59BB}"/>
              </a:ext>
            </a:extLst>
          </p:cNvPr>
          <p:cNvSpPr txBox="1"/>
          <p:nvPr/>
        </p:nvSpPr>
        <p:spPr>
          <a:xfrm>
            <a:off x="72190" y="772804"/>
            <a:ext cx="11962444" cy="960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优化目标为最小化网络中所有节点接收到的任务平均处理时延，包括传输时延、计算时延、排队时延。每个节点的任务只能且必须由一个邻居节点或自身节点处理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767A819-9B19-4693-A902-C498E7E376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48217" y="1907020"/>
            <a:ext cx="6945789" cy="3121798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374A20B8-897E-4213-B033-73149EBEF4E0}"/>
              </a:ext>
            </a:extLst>
          </p:cNvPr>
          <p:cNvSpPr txBox="1"/>
          <p:nvPr/>
        </p:nvSpPr>
        <p:spPr>
          <a:xfrm>
            <a:off x="7777369" y="2243252"/>
            <a:ext cx="2518638" cy="3490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最小化系统所有任务处理时延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17D78113-8F26-4E09-8F6E-C71F2CED7269}"/>
              </a:ext>
            </a:extLst>
          </p:cNvPr>
          <p:cNvSpPr txBox="1"/>
          <p:nvPr/>
        </p:nvSpPr>
        <p:spPr>
          <a:xfrm>
            <a:off x="6171056" y="3113395"/>
            <a:ext cx="1800493" cy="3490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只能传输给一个节点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999636AC-E5D0-4828-A220-DB897D0F5C57}"/>
              </a:ext>
            </a:extLst>
          </p:cNvPr>
          <p:cNvSpPr txBox="1"/>
          <p:nvPr/>
        </p:nvSpPr>
        <p:spPr>
          <a:xfrm>
            <a:off x="6445384" y="3638011"/>
            <a:ext cx="1800493" cy="3490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只能卸载到邻居节点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07B2F98F-D5D6-4E7D-8AD5-853757D4A19B}"/>
              </a:ext>
            </a:extLst>
          </p:cNvPr>
          <p:cNvSpPr txBox="1"/>
          <p:nvPr/>
        </p:nvSpPr>
        <p:spPr>
          <a:xfrm>
            <a:off x="9389010" y="4263509"/>
            <a:ext cx="902811" cy="3490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队列更新</a:t>
            </a:r>
          </a:p>
        </p:txBody>
      </p:sp>
    </p:spTree>
    <p:extLst>
      <p:ext uri="{BB962C8B-B14F-4D97-AF65-F5344CB8AC3E}">
        <p14:creationId xmlns:p14="http://schemas.microsoft.com/office/powerpoint/2010/main" val="18680372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PP_MARK_KEY" val="2e3ad42a-71c4-4e35-b5a6-036f91cc818a"/>
  <p:tag name="COMMONDATA" val="eyJoZGlkIjoiMDNhMjk2N2ViYzUyMTU3MmMzNTk5YzdlYjc0M2Y5ZGYifQ==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algn="ctr">
          <a:lnSpc>
            <a:spcPct val="130000"/>
          </a:lnSpc>
          <a:defRPr kumimoji="1" sz="1200" dirty="0">
            <a:latin typeface="Source Han Sans SC Normal" panose="020B0400000000000000" pitchFamily="34" charset="-128"/>
            <a:ea typeface="Source Han Sans SC Normal" panose="020B0400000000000000" pitchFamily="34" charset="-128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algn="ctr">
          <a:lnSpc>
            <a:spcPct val="130000"/>
          </a:lnSpc>
          <a:defRPr kumimoji="1" sz="1200" dirty="0">
            <a:latin typeface="Source Han Sans SC Normal" panose="020B0400000000000000" pitchFamily="34" charset="-128"/>
            <a:ea typeface="Source Han Sans SC Normal" panose="020B0400000000000000" pitchFamily="34" charset="-128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25248</TotalTime>
  <Words>1102</Words>
  <Application>Microsoft Office PowerPoint</Application>
  <PresentationFormat>宽屏</PresentationFormat>
  <Paragraphs>241</Paragraphs>
  <Slides>22</Slides>
  <Notes>22</Notes>
  <HiddenSlides>0</HiddenSlides>
  <MMClips>0</MMClips>
  <ScaleCrop>false</ScaleCrop>
  <HeadingPairs>
    <vt:vector size="8" baseType="variant">
      <vt:variant>
        <vt:lpstr>已用的字体</vt:lpstr>
      </vt:variant>
      <vt:variant>
        <vt:i4>7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32" baseType="lpstr">
      <vt:lpstr>Source Han Sans SC Normal</vt:lpstr>
      <vt:lpstr>等线</vt:lpstr>
      <vt:lpstr>微软雅黑</vt:lpstr>
      <vt:lpstr>Arial</vt:lpstr>
      <vt:lpstr>Cambria Math</vt:lpstr>
      <vt:lpstr>Times New Roman</vt:lpstr>
      <vt:lpstr>Wingdings</vt:lpstr>
      <vt:lpstr>Office 主题​​</vt:lpstr>
      <vt:lpstr>1_Office 主题​​</vt:lpstr>
      <vt:lpstr>Equation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于 正洋</dc:creator>
  <cp:lastModifiedBy>Fu Lianhao</cp:lastModifiedBy>
  <cp:revision>1406</cp:revision>
  <dcterms:created xsi:type="dcterms:W3CDTF">2020-04-17T07:43:00Z</dcterms:created>
  <dcterms:modified xsi:type="dcterms:W3CDTF">2024-05-27T10:19:05Z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CCDC7E514EE24399926D83BD7CB5E0E2</vt:lpwstr>
  </property>
  <property fmtid="{D5CDD505-2E9C-101B-9397-08002B2CF9AE}" pid="3" name="KSOProductBuildVer">
    <vt:lpwstr>2052-11.1.0.14036</vt:lpwstr>
  </property>
</Properties>
</file>